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4" r:id="rId4"/>
    <p:sldId id="275" r:id="rId5"/>
    <p:sldId id="276" r:id="rId6"/>
    <p:sldId id="277" r:id="rId7"/>
    <p:sldId id="278" r:id="rId8"/>
    <p:sldId id="259" r:id="rId9"/>
    <p:sldId id="260" r:id="rId10"/>
    <p:sldId id="261" r:id="rId11"/>
    <p:sldId id="262" r:id="rId12"/>
    <p:sldId id="264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46754-4727-950C-718F-12B55E5AB162}" v="711" dt="2022-11-29T20:24:44.709"/>
    <p1510:client id="{2C2C4D5F-0D26-8A0A-12AC-1D6E6818444C}" v="17" dt="2022-11-22T19:51:20.781"/>
    <p1510:client id="{59945E96-C0CF-442E-8120-19431E592D02}" v="658" dt="2022-11-11T17:23:03.057"/>
    <p1510:client id="{A0D53647-2E66-5FBB-750A-6195EF857692}" v="163" dt="2022-11-29T21:32:12.110"/>
    <p1510:client id="{F25298AD-5DB3-B6CE-A434-72C3A57B21FC}" v="43" dt="2022-11-30T17:05:0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2" autoAdjust="0"/>
    <p:restoredTop sz="94643"/>
  </p:normalViewPr>
  <p:slideViewPr>
    <p:cSldViewPr snapToGrid="0">
      <p:cViewPr varScale="1">
        <p:scale>
          <a:sx n="79" d="100"/>
          <a:sy n="79" d="100"/>
        </p:scale>
        <p:origin x="24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0D690-D28C-47DF-9DD6-AA2C538984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A43ED0-E0D4-4FC3-91BB-168762186670}">
      <dgm:prSet/>
      <dgm:spPr/>
      <dgm:t>
        <a:bodyPr/>
        <a:lstStyle/>
        <a:p>
          <a:r>
            <a:rPr lang="en-US"/>
            <a:t>Find the equation of the line between the two points.</a:t>
          </a:r>
        </a:p>
      </dgm:t>
    </dgm:pt>
    <dgm:pt modelId="{5558E1E3-79CB-4D11-8A57-A82823B7D5C5}" type="parTrans" cxnId="{04B08FB2-7910-4C4D-82D2-FA1F531437E3}">
      <dgm:prSet/>
      <dgm:spPr/>
      <dgm:t>
        <a:bodyPr/>
        <a:lstStyle/>
        <a:p>
          <a:endParaRPr lang="en-US"/>
        </a:p>
      </dgm:t>
    </dgm:pt>
    <dgm:pt modelId="{585161CB-1AC7-4BCB-9500-D3DFCDAC66C2}" type="sibTrans" cxnId="{04B08FB2-7910-4C4D-82D2-FA1F531437E3}">
      <dgm:prSet/>
      <dgm:spPr/>
      <dgm:t>
        <a:bodyPr/>
        <a:lstStyle/>
        <a:p>
          <a:endParaRPr lang="en-US"/>
        </a:p>
      </dgm:t>
    </dgm:pt>
    <dgm:pt modelId="{4A6AA9ED-4717-43D4-AA31-68EAB408C906}">
      <dgm:prSet/>
      <dgm:spPr/>
      <dgm:t>
        <a:bodyPr/>
        <a:lstStyle/>
        <a:p>
          <a:r>
            <a:rPr lang="en-US"/>
            <a:t>Find the distance between the two points.</a:t>
          </a:r>
        </a:p>
      </dgm:t>
    </dgm:pt>
    <dgm:pt modelId="{4E5AAC68-BE4A-4B6F-B562-C900E8C7F46C}" type="parTrans" cxnId="{4D8C82A3-4DD8-4039-ACE6-02512B531E6A}">
      <dgm:prSet/>
      <dgm:spPr/>
      <dgm:t>
        <a:bodyPr/>
        <a:lstStyle/>
        <a:p>
          <a:endParaRPr lang="en-US"/>
        </a:p>
      </dgm:t>
    </dgm:pt>
    <dgm:pt modelId="{51915385-2CBA-4E94-B788-B4DDD28DE4CF}" type="sibTrans" cxnId="{4D8C82A3-4DD8-4039-ACE6-02512B531E6A}">
      <dgm:prSet/>
      <dgm:spPr/>
      <dgm:t>
        <a:bodyPr/>
        <a:lstStyle/>
        <a:p>
          <a:endParaRPr lang="en-US"/>
        </a:p>
      </dgm:t>
    </dgm:pt>
    <dgm:pt modelId="{1D058712-5DCD-FA42-BD56-D0BB9D372904}" type="pres">
      <dgm:prSet presAssocID="{B790D690-D28C-47DF-9DD6-AA2C53898490}" presName="linear" presStyleCnt="0">
        <dgm:presLayoutVars>
          <dgm:animLvl val="lvl"/>
          <dgm:resizeHandles val="exact"/>
        </dgm:presLayoutVars>
      </dgm:prSet>
      <dgm:spPr/>
    </dgm:pt>
    <dgm:pt modelId="{1AF9FA9D-A190-5149-B6E6-4DFBEAE42341}" type="pres">
      <dgm:prSet presAssocID="{ECA43ED0-E0D4-4FC3-91BB-1687621866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D7818F-757C-5042-9B4E-A8A8215AC563}" type="pres">
      <dgm:prSet presAssocID="{585161CB-1AC7-4BCB-9500-D3DFCDAC66C2}" presName="spacer" presStyleCnt="0"/>
      <dgm:spPr/>
    </dgm:pt>
    <dgm:pt modelId="{C3820ABD-EE23-BB47-8C55-C1A44168B7D8}" type="pres">
      <dgm:prSet presAssocID="{4A6AA9ED-4717-43D4-AA31-68EAB408C9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21644A-0EA9-9A40-8618-7C446EBFEC77}" type="presOf" srcId="{ECA43ED0-E0D4-4FC3-91BB-168762186670}" destId="{1AF9FA9D-A190-5149-B6E6-4DFBEAE42341}" srcOrd="0" destOrd="0" presId="urn:microsoft.com/office/officeart/2005/8/layout/vList2"/>
    <dgm:cxn modelId="{1E17747F-F86A-C747-9E61-C6698ABA7576}" type="presOf" srcId="{4A6AA9ED-4717-43D4-AA31-68EAB408C906}" destId="{C3820ABD-EE23-BB47-8C55-C1A44168B7D8}" srcOrd="0" destOrd="0" presId="urn:microsoft.com/office/officeart/2005/8/layout/vList2"/>
    <dgm:cxn modelId="{4D8C82A3-4DD8-4039-ACE6-02512B531E6A}" srcId="{B790D690-D28C-47DF-9DD6-AA2C53898490}" destId="{4A6AA9ED-4717-43D4-AA31-68EAB408C906}" srcOrd="1" destOrd="0" parTransId="{4E5AAC68-BE4A-4B6F-B562-C900E8C7F46C}" sibTransId="{51915385-2CBA-4E94-B788-B4DDD28DE4CF}"/>
    <dgm:cxn modelId="{04B08FB2-7910-4C4D-82D2-FA1F531437E3}" srcId="{B790D690-D28C-47DF-9DD6-AA2C53898490}" destId="{ECA43ED0-E0D4-4FC3-91BB-168762186670}" srcOrd="0" destOrd="0" parTransId="{5558E1E3-79CB-4D11-8A57-A82823B7D5C5}" sibTransId="{585161CB-1AC7-4BCB-9500-D3DFCDAC66C2}"/>
    <dgm:cxn modelId="{2504B4CD-3FE8-4F4F-9A17-D0FE9A348857}" type="presOf" srcId="{B790D690-D28C-47DF-9DD6-AA2C53898490}" destId="{1D058712-5DCD-FA42-BD56-D0BB9D372904}" srcOrd="0" destOrd="0" presId="urn:microsoft.com/office/officeart/2005/8/layout/vList2"/>
    <dgm:cxn modelId="{BDBDAFA0-C548-754F-B5CE-4B89BF6554A1}" type="presParOf" srcId="{1D058712-5DCD-FA42-BD56-D0BB9D372904}" destId="{1AF9FA9D-A190-5149-B6E6-4DFBEAE42341}" srcOrd="0" destOrd="0" presId="urn:microsoft.com/office/officeart/2005/8/layout/vList2"/>
    <dgm:cxn modelId="{CA5BD19B-7E22-1646-88EE-AD4C7B58F5ED}" type="presParOf" srcId="{1D058712-5DCD-FA42-BD56-D0BB9D372904}" destId="{F6D7818F-757C-5042-9B4E-A8A8215AC563}" srcOrd="1" destOrd="0" presId="urn:microsoft.com/office/officeart/2005/8/layout/vList2"/>
    <dgm:cxn modelId="{C0F4D1B1-10C4-4744-8D27-A7C7EE0BEDB5}" type="presParOf" srcId="{1D058712-5DCD-FA42-BD56-D0BB9D372904}" destId="{C3820ABD-EE23-BB47-8C55-C1A44168B7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07DAB-3954-4E19-8E0C-E61A62A11D9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DFA9BB-9A38-4BA7-9815-0DAA6F9FCBE1}">
      <dgm:prSet/>
      <dgm:spPr/>
      <dgm:t>
        <a:bodyPr/>
        <a:lstStyle/>
        <a:p>
          <a:r>
            <a:rPr lang="en-US"/>
            <a:t>What other relational information can we calculate about two points in the coordinate plane?</a:t>
          </a:r>
        </a:p>
      </dgm:t>
    </dgm:pt>
    <dgm:pt modelId="{DE5F7F15-7D2D-4FF2-8966-CE3235ED0189}" type="parTrans" cxnId="{D8D932A0-1BB7-4C2B-8902-4A97698B8057}">
      <dgm:prSet/>
      <dgm:spPr/>
      <dgm:t>
        <a:bodyPr/>
        <a:lstStyle/>
        <a:p>
          <a:endParaRPr lang="en-US"/>
        </a:p>
      </dgm:t>
    </dgm:pt>
    <dgm:pt modelId="{F40B075E-1B54-4596-97F2-BA3EA81F5FC4}" type="sibTrans" cxnId="{D8D932A0-1BB7-4C2B-8902-4A97698B8057}">
      <dgm:prSet/>
      <dgm:spPr/>
      <dgm:t>
        <a:bodyPr/>
        <a:lstStyle/>
        <a:p>
          <a:endParaRPr lang="en-US"/>
        </a:p>
      </dgm:t>
    </dgm:pt>
    <dgm:pt modelId="{8151179B-A0D0-4650-8166-433C853A95A5}">
      <dgm:prSet/>
      <dgm:spPr/>
      <dgm:t>
        <a:bodyPr/>
        <a:lstStyle/>
        <a:p>
          <a:r>
            <a:rPr lang="en-US"/>
            <a:t>Challenge: Create this function!</a:t>
          </a:r>
        </a:p>
      </dgm:t>
    </dgm:pt>
    <dgm:pt modelId="{DE6171BA-3419-40E6-A669-2CC0A7EC846F}" type="parTrans" cxnId="{D06D6111-B807-4142-A06C-032DE6DA022C}">
      <dgm:prSet/>
      <dgm:spPr/>
      <dgm:t>
        <a:bodyPr/>
        <a:lstStyle/>
        <a:p>
          <a:endParaRPr lang="en-US"/>
        </a:p>
      </dgm:t>
    </dgm:pt>
    <dgm:pt modelId="{997F1E9F-DAAB-4026-9312-A8D275A3945F}" type="sibTrans" cxnId="{D06D6111-B807-4142-A06C-032DE6DA022C}">
      <dgm:prSet/>
      <dgm:spPr/>
      <dgm:t>
        <a:bodyPr/>
        <a:lstStyle/>
        <a:p>
          <a:endParaRPr lang="en-US"/>
        </a:p>
      </dgm:t>
    </dgm:pt>
    <dgm:pt modelId="{EFA190ED-4FD1-4829-8A7A-0E04DB225A2B}">
      <dgm:prSet/>
      <dgm:spPr/>
      <dgm:t>
        <a:bodyPr/>
        <a:lstStyle/>
        <a:p>
          <a:r>
            <a:rPr lang="en-US"/>
            <a:t>Use your slope_intercept() function as a guide.</a:t>
          </a:r>
        </a:p>
      </dgm:t>
    </dgm:pt>
    <dgm:pt modelId="{11B6FF31-3F74-4A24-B956-3E367A64E9AD}" type="parTrans" cxnId="{20AF7DD6-2D77-4F5A-9494-C3FBA4B91FAF}">
      <dgm:prSet/>
      <dgm:spPr/>
      <dgm:t>
        <a:bodyPr/>
        <a:lstStyle/>
        <a:p>
          <a:endParaRPr lang="en-US"/>
        </a:p>
      </dgm:t>
    </dgm:pt>
    <dgm:pt modelId="{68FEFEBA-ED20-43E6-A183-CBF7B8D67CFB}" type="sibTrans" cxnId="{20AF7DD6-2D77-4F5A-9494-C3FBA4B91FAF}">
      <dgm:prSet/>
      <dgm:spPr/>
      <dgm:t>
        <a:bodyPr/>
        <a:lstStyle/>
        <a:p>
          <a:endParaRPr lang="en-US"/>
        </a:p>
      </dgm:t>
    </dgm:pt>
    <dgm:pt modelId="{11EC0738-0E13-4CA8-88FC-2BD92FBA65B3}">
      <dgm:prSet/>
      <dgm:spPr/>
      <dgm:t>
        <a:bodyPr/>
        <a:lstStyle/>
        <a:p>
          <a:r>
            <a:rPr lang="en-US"/>
            <a:t>Create a button in HTML that will run your new function.</a:t>
          </a:r>
        </a:p>
      </dgm:t>
    </dgm:pt>
    <dgm:pt modelId="{FD03973D-D506-4932-A371-F321202C668A}" type="parTrans" cxnId="{50FB350D-06E2-4FE1-AC7F-B8FE1EC09E9A}">
      <dgm:prSet/>
      <dgm:spPr/>
      <dgm:t>
        <a:bodyPr/>
        <a:lstStyle/>
        <a:p>
          <a:endParaRPr lang="en-US"/>
        </a:p>
      </dgm:t>
    </dgm:pt>
    <dgm:pt modelId="{B11DE5ED-176B-4657-B9B8-1161A07D29CE}" type="sibTrans" cxnId="{50FB350D-06E2-4FE1-AC7F-B8FE1EC09E9A}">
      <dgm:prSet/>
      <dgm:spPr/>
      <dgm:t>
        <a:bodyPr/>
        <a:lstStyle/>
        <a:p>
          <a:endParaRPr lang="en-US"/>
        </a:p>
      </dgm:t>
    </dgm:pt>
    <dgm:pt modelId="{19828022-9B11-4746-A434-9E16FE2EB1B0}">
      <dgm:prSet/>
      <dgm:spPr/>
      <dgm:t>
        <a:bodyPr/>
        <a:lstStyle/>
        <a:p>
          <a:r>
            <a:rPr lang="en-US"/>
            <a:t>You’ll also need a display area paragraph for your new output. This should go right below the ones for “slope” and “y-int”.</a:t>
          </a:r>
        </a:p>
      </dgm:t>
    </dgm:pt>
    <dgm:pt modelId="{35F9F3B4-6373-4FC8-87FC-FC49F2D7AA03}" type="parTrans" cxnId="{A0DB9B6A-2058-46C2-B699-B02E4B1D229A}">
      <dgm:prSet/>
      <dgm:spPr/>
      <dgm:t>
        <a:bodyPr/>
        <a:lstStyle/>
        <a:p>
          <a:endParaRPr lang="en-US"/>
        </a:p>
      </dgm:t>
    </dgm:pt>
    <dgm:pt modelId="{9D5B02A8-F9EE-40AC-BA73-A19813C4F4AB}" type="sibTrans" cxnId="{A0DB9B6A-2058-46C2-B699-B02E4B1D229A}">
      <dgm:prSet/>
      <dgm:spPr/>
      <dgm:t>
        <a:bodyPr/>
        <a:lstStyle/>
        <a:p>
          <a:endParaRPr lang="en-US"/>
        </a:p>
      </dgm:t>
    </dgm:pt>
    <dgm:pt modelId="{C3BF80C1-0B01-694C-A40D-8571DE5E9342}" type="pres">
      <dgm:prSet presAssocID="{6A307DAB-3954-4E19-8E0C-E61A62A11D96}" presName="Name0" presStyleCnt="0">
        <dgm:presLayoutVars>
          <dgm:dir/>
          <dgm:animLvl val="lvl"/>
          <dgm:resizeHandles val="exact"/>
        </dgm:presLayoutVars>
      </dgm:prSet>
      <dgm:spPr/>
    </dgm:pt>
    <dgm:pt modelId="{621528FC-E4BC-7444-9896-57EEE643F20A}" type="pres">
      <dgm:prSet presAssocID="{8151179B-A0D0-4650-8166-433C853A95A5}" presName="boxAndChildren" presStyleCnt="0"/>
      <dgm:spPr/>
    </dgm:pt>
    <dgm:pt modelId="{5B6EE779-AAB0-A44C-BA36-96FC33228ED1}" type="pres">
      <dgm:prSet presAssocID="{8151179B-A0D0-4650-8166-433C853A95A5}" presName="parentTextBox" presStyleLbl="node1" presStyleIdx="0" presStyleCnt="2"/>
      <dgm:spPr/>
    </dgm:pt>
    <dgm:pt modelId="{D7E334BB-75C5-E54A-9523-E77EA3107FFF}" type="pres">
      <dgm:prSet presAssocID="{8151179B-A0D0-4650-8166-433C853A95A5}" presName="entireBox" presStyleLbl="node1" presStyleIdx="0" presStyleCnt="2"/>
      <dgm:spPr/>
    </dgm:pt>
    <dgm:pt modelId="{654ECEF9-DDB2-5348-976F-EE05522CDE01}" type="pres">
      <dgm:prSet presAssocID="{8151179B-A0D0-4650-8166-433C853A95A5}" presName="descendantBox" presStyleCnt="0"/>
      <dgm:spPr/>
    </dgm:pt>
    <dgm:pt modelId="{3DE736C7-6973-8840-9DE3-233E30CD5263}" type="pres">
      <dgm:prSet presAssocID="{EFA190ED-4FD1-4829-8A7A-0E04DB225A2B}" presName="childTextBox" presStyleLbl="fgAccFollowNode1" presStyleIdx="0" presStyleCnt="3">
        <dgm:presLayoutVars>
          <dgm:bulletEnabled val="1"/>
        </dgm:presLayoutVars>
      </dgm:prSet>
      <dgm:spPr/>
    </dgm:pt>
    <dgm:pt modelId="{7C00EE9B-3E4D-784D-8AE3-CAA61C0BF399}" type="pres">
      <dgm:prSet presAssocID="{11EC0738-0E13-4CA8-88FC-2BD92FBA65B3}" presName="childTextBox" presStyleLbl="fgAccFollowNode1" presStyleIdx="1" presStyleCnt="3">
        <dgm:presLayoutVars>
          <dgm:bulletEnabled val="1"/>
        </dgm:presLayoutVars>
      </dgm:prSet>
      <dgm:spPr/>
    </dgm:pt>
    <dgm:pt modelId="{D93C0CDF-72D8-B34D-B07C-229C80433140}" type="pres">
      <dgm:prSet presAssocID="{19828022-9B11-4746-A434-9E16FE2EB1B0}" presName="childTextBox" presStyleLbl="fgAccFollowNode1" presStyleIdx="2" presStyleCnt="3">
        <dgm:presLayoutVars>
          <dgm:bulletEnabled val="1"/>
        </dgm:presLayoutVars>
      </dgm:prSet>
      <dgm:spPr/>
    </dgm:pt>
    <dgm:pt modelId="{1B4A17E3-B7B2-414C-AABC-B39D7D5F7ADC}" type="pres">
      <dgm:prSet presAssocID="{F40B075E-1B54-4596-97F2-BA3EA81F5FC4}" presName="sp" presStyleCnt="0"/>
      <dgm:spPr/>
    </dgm:pt>
    <dgm:pt modelId="{416874B3-3C56-A64F-BB30-11745C269A05}" type="pres">
      <dgm:prSet presAssocID="{CCDFA9BB-9A38-4BA7-9815-0DAA6F9FCBE1}" presName="arrowAndChildren" presStyleCnt="0"/>
      <dgm:spPr/>
    </dgm:pt>
    <dgm:pt modelId="{C0F1BE53-99AB-B143-977C-B9B20A75C5D3}" type="pres">
      <dgm:prSet presAssocID="{CCDFA9BB-9A38-4BA7-9815-0DAA6F9FCBE1}" presName="parentTextArrow" presStyleLbl="node1" presStyleIdx="1" presStyleCnt="2"/>
      <dgm:spPr/>
    </dgm:pt>
  </dgm:ptLst>
  <dgm:cxnLst>
    <dgm:cxn modelId="{50FB350D-06E2-4FE1-AC7F-B8FE1EC09E9A}" srcId="{8151179B-A0D0-4650-8166-433C853A95A5}" destId="{11EC0738-0E13-4CA8-88FC-2BD92FBA65B3}" srcOrd="1" destOrd="0" parTransId="{FD03973D-D506-4932-A371-F321202C668A}" sibTransId="{B11DE5ED-176B-4657-B9B8-1161A07D29CE}"/>
    <dgm:cxn modelId="{D06D6111-B807-4142-A06C-032DE6DA022C}" srcId="{6A307DAB-3954-4E19-8E0C-E61A62A11D96}" destId="{8151179B-A0D0-4650-8166-433C853A95A5}" srcOrd="1" destOrd="0" parTransId="{DE6171BA-3419-40E6-A669-2CC0A7EC846F}" sibTransId="{997F1E9F-DAAB-4026-9312-A8D275A3945F}"/>
    <dgm:cxn modelId="{7B481712-34D1-2D40-97EF-571280074FFB}" type="presOf" srcId="{CCDFA9BB-9A38-4BA7-9815-0DAA6F9FCBE1}" destId="{C0F1BE53-99AB-B143-977C-B9B20A75C5D3}" srcOrd="0" destOrd="0" presId="urn:microsoft.com/office/officeart/2005/8/layout/process4"/>
    <dgm:cxn modelId="{A85E5518-6485-0543-83DF-E26AF8C29042}" type="presOf" srcId="{6A307DAB-3954-4E19-8E0C-E61A62A11D96}" destId="{C3BF80C1-0B01-694C-A40D-8571DE5E9342}" srcOrd="0" destOrd="0" presId="urn:microsoft.com/office/officeart/2005/8/layout/process4"/>
    <dgm:cxn modelId="{80B65C22-7EC5-5C4F-91E1-8C5CA0897B3F}" type="presOf" srcId="{EFA190ED-4FD1-4829-8A7A-0E04DB225A2B}" destId="{3DE736C7-6973-8840-9DE3-233E30CD5263}" srcOrd="0" destOrd="0" presId="urn:microsoft.com/office/officeart/2005/8/layout/process4"/>
    <dgm:cxn modelId="{480A9361-8D7F-404D-9162-5A89CEDF31FF}" type="presOf" srcId="{8151179B-A0D0-4650-8166-433C853A95A5}" destId="{5B6EE779-AAB0-A44C-BA36-96FC33228ED1}" srcOrd="0" destOrd="0" presId="urn:microsoft.com/office/officeart/2005/8/layout/process4"/>
    <dgm:cxn modelId="{A815CE61-335D-A64D-9B7F-3F9771AB1D99}" type="presOf" srcId="{11EC0738-0E13-4CA8-88FC-2BD92FBA65B3}" destId="{7C00EE9B-3E4D-784D-8AE3-CAA61C0BF399}" srcOrd="0" destOrd="0" presId="urn:microsoft.com/office/officeart/2005/8/layout/process4"/>
    <dgm:cxn modelId="{A0DB9B6A-2058-46C2-B699-B02E4B1D229A}" srcId="{8151179B-A0D0-4650-8166-433C853A95A5}" destId="{19828022-9B11-4746-A434-9E16FE2EB1B0}" srcOrd="2" destOrd="0" parTransId="{35F9F3B4-6373-4FC8-87FC-FC49F2D7AA03}" sibTransId="{9D5B02A8-F9EE-40AC-BA73-A19813C4F4AB}"/>
    <dgm:cxn modelId="{D8D932A0-1BB7-4C2B-8902-4A97698B8057}" srcId="{6A307DAB-3954-4E19-8E0C-E61A62A11D96}" destId="{CCDFA9BB-9A38-4BA7-9815-0DAA6F9FCBE1}" srcOrd="0" destOrd="0" parTransId="{DE5F7F15-7D2D-4FF2-8966-CE3235ED0189}" sibTransId="{F40B075E-1B54-4596-97F2-BA3EA81F5FC4}"/>
    <dgm:cxn modelId="{119453A0-DFB2-AE4E-8259-5230D25E7DD5}" type="presOf" srcId="{8151179B-A0D0-4650-8166-433C853A95A5}" destId="{D7E334BB-75C5-E54A-9523-E77EA3107FFF}" srcOrd="1" destOrd="0" presId="urn:microsoft.com/office/officeart/2005/8/layout/process4"/>
    <dgm:cxn modelId="{193564C8-07B4-5D42-A490-2B1D5A51AA6A}" type="presOf" srcId="{19828022-9B11-4746-A434-9E16FE2EB1B0}" destId="{D93C0CDF-72D8-B34D-B07C-229C80433140}" srcOrd="0" destOrd="0" presId="urn:microsoft.com/office/officeart/2005/8/layout/process4"/>
    <dgm:cxn modelId="{20AF7DD6-2D77-4F5A-9494-C3FBA4B91FAF}" srcId="{8151179B-A0D0-4650-8166-433C853A95A5}" destId="{EFA190ED-4FD1-4829-8A7A-0E04DB225A2B}" srcOrd="0" destOrd="0" parTransId="{11B6FF31-3F74-4A24-B956-3E367A64E9AD}" sibTransId="{68FEFEBA-ED20-43E6-A183-CBF7B8D67CFB}"/>
    <dgm:cxn modelId="{739776FD-8386-B542-A83C-0169B01988D5}" type="presParOf" srcId="{C3BF80C1-0B01-694C-A40D-8571DE5E9342}" destId="{621528FC-E4BC-7444-9896-57EEE643F20A}" srcOrd="0" destOrd="0" presId="urn:microsoft.com/office/officeart/2005/8/layout/process4"/>
    <dgm:cxn modelId="{D9238530-0A59-0B49-8C27-465F93B92943}" type="presParOf" srcId="{621528FC-E4BC-7444-9896-57EEE643F20A}" destId="{5B6EE779-AAB0-A44C-BA36-96FC33228ED1}" srcOrd="0" destOrd="0" presId="urn:microsoft.com/office/officeart/2005/8/layout/process4"/>
    <dgm:cxn modelId="{1C8DE217-4283-F84B-882F-F31EBF9EC2B6}" type="presParOf" srcId="{621528FC-E4BC-7444-9896-57EEE643F20A}" destId="{D7E334BB-75C5-E54A-9523-E77EA3107FFF}" srcOrd="1" destOrd="0" presId="urn:microsoft.com/office/officeart/2005/8/layout/process4"/>
    <dgm:cxn modelId="{C2060ED8-8D01-6B40-939F-6B5A70D6505D}" type="presParOf" srcId="{621528FC-E4BC-7444-9896-57EEE643F20A}" destId="{654ECEF9-DDB2-5348-976F-EE05522CDE01}" srcOrd="2" destOrd="0" presId="urn:microsoft.com/office/officeart/2005/8/layout/process4"/>
    <dgm:cxn modelId="{CD73837F-264E-2446-9161-5E3EA7B1CAEA}" type="presParOf" srcId="{654ECEF9-DDB2-5348-976F-EE05522CDE01}" destId="{3DE736C7-6973-8840-9DE3-233E30CD5263}" srcOrd="0" destOrd="0" presId="urn:microsoft.com/office/officeart/2005/8/layout/process4"/>
    <dgm:cxn modelId="{031AEBAA-08BA-DB47-928F-2CA8A91F115C}" type="presParOf" srcId="{654ECEF9-DDB2-5348-976F-EE05522CDE01}" destId="{7C00EE9B-3E4D-784D-8AE3-CAA61C0BF399}" srcOrd="1" destOrd="0" presId="urn:microsoft.com/office/officeart/2005/8/layout/process4"/>
    <dgm:cxn modelId="{F8BB509E-49A2-574B-AE42-D56285FBD897}" type="presParOf" srcId="{654ECEF9-DDB2-5348-976F-EE05522CDE01}" destId="{D93C0CDF-72D8-B34D-B07C-229C80433140}" srcOrd="2" destOrd="0" presId="urn:microsoft.com/office/officeart/2005/8/layout/process4"/>
    <dgm:cxn modelId="{7109BA48-2873-B54D-8D10-92861CB9D23B}" type="presParOf" srcId="{C3BF80C1-0B01-694C-A40D-8571DE5E9342}" destId="{1B4A17E3-B7B2-414C-AABC-B39D7D5F7ADC}" srcOrd="1" destOrd="0" presId="urn:microsoft.com/office/officeart/2005/8/layout/process4"/>
    <dgm:cxn modelId="{46F358D6-5B08-984F-8CA0-FE2AA30AE79C}" type="presParOf" srcId="{C3BF80C1-0B01-694C-A40D-8571DE5E9342}" destId="{416874B3-3C56-A64F-BB30-11745C269A05}" srcOrd="2" destOrd="0" presId="urn:microsoft.com/office/officeart/2005/8/layout/process4"/>
    <dgm:cxn modelId="{58F749DD-AAD2-AF48-A811-85198234AE5A}" type="presParOf" srcId="{416874B3-3C56-A64F-BB30-11745C269A05}" destId="{C0F1BE53-99AB-B143-977C-B9B20A75C5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51598-DCF2-4BC2-A655-9043E9E44B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75FB54-488D-4A3B-B0EA-8F5D208C5694}">
      <dgm:prSet/>
      <dgm:spPr/>
      <dgm:t>
        <a:bodyPr/>
        <a:lstStyle/>
        <a:p>
          <a:r>
            <a:rPr lang="en-US"/>
            <a:t>Robert Richardson</a:t>
          </a:r>
        </a:p>
      </dgm:t>
    </dgm:pt>
    <dgm:pt modelId="{4B4AFEDA-4DB2-4D52-846E-8E61AB4A1F4A}" type="parTrans" cxnId="{16661787-F40E-448F-92AC-93100CDF4715}">
      <dgm:prSet/>
      <dgm:spPr/>
      <dgm:t>
        <a:bodyPr/>
        <a:lstStyle/>
        <a:p>
          <a:endParaRPr lang="en-US"/>
        </a:p>
      </dgm:t>
    </dgm:pt>
    <dgm:pt modelId="{541FB937-FB63-4259-88E7-C545FDBB0799}" type="sibTrans" cxnId="{16661787-F40E-448F-92AC-93100CDF4715}">
      <dgm:prSet/>
      <dgm:spPr/>
      <dgm:t>
        <a:bodyPr/>
        <a:lstStyle/>
        <a:p>
          <a:endParaRPr lang="en-US"/>
        </a:p>
      </dgm:t>
    </dgm:pt>
    <dgm:pt modelId="{48DFD4AB-E69B-407B-8D50-E3C7F3664DCE}">
      <dgm:prSet/>
      <dgm:spPr/>
      <dgm:t>
        <a:bodyPr/>
        <a:lstStyle/>
        <a:p>
          <a:r>
            <a:rPr lang="en-US"/>
            <a:t>rricha68@jhu.edu</a:t>
          </a:r>
        </a:p>
      </dgm:t>
    </dgm:pt>
    <dgm:pt modelId="{D8EEDE85-3F2B-40F8-AC82-8FFFC1087927}" type="parTrans" cxnId="{CCAC05EA-568B-4DC1-8638-D66CA7173EDC}">
      <dgm:prSet/>
      <dgm:spPr/>
      <dgm:t>
        <a:bodyPr/>
        <a:lstStyle/>
        <a:p>
          <a:endParaRPr lang="en-US"/>
        </a:p>
      </dgm:t>
    </dgm:pt>
    <dgm:pt modelId="{43F31867-424B-4585-9659-9B2B4998076D}" type="sibTrans" cxnId="{CCAC05EA-568B-4DC1-8638-D66CA7173EDC}">
      <dgm:prSet/>
      <dgm:spPr/>
      <dgm:t>
        <a:bodyPr/>
        <a:lstStyle/>
        <a:p>
          <a:endParaRPr lang="en-US"/>
        </a:p>
      </dgm:t>
    </dgm:pt>
    <dgm:pt modelId="{D7197EE6-5324-C842-80F4-08436F8BB55B}" type="pres">
      <dgm:prSet presAssocID="{C3D51598-DCF2-4BC2-A655-9043E9E44BE3}" presName="linear" presStyleCnt="0">
        <dgm:presLayoutVars>
          <dgm:animLvl val="lvl"/>
          <dgm:resizeHandles val="exact"/>
        </dgm:presLayoutVars>
      </dgm:prSet>
      <dgm:spPr/>
    </dgm:pt>
    <dgm:pt modelId="{06439A66-A3D0-1844-BB68-9018F05AD6F3}" type="pres">
      <dgm:prSet presAssocID="{9B75FB54-488D-4A3B-B0EA-8F5D208C56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730747-AB33-EB49-8E70-5F2D6D2BD7B9}" type="pres">
      <dgm:prSet presAssocID="{541FB937-FB63-4259-88E7-C545FDBB0799}" presName="spacer" presStyleCnt="0"/>
      <dgm:spPr/>
    </dgm:pt>
    <dgm:pt modelId="{C67E4A9C-B4F2-B84B-8F56-EC3B1B98E548}" type="pres">
      <dgm:prSet presAssocID="{48DFD4AB-E69B-407B-8D50-E3C7F3664D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4A5529-CB37-6C47-9DF9-54F44150798E}" type="presOf" srcId="{C3D51598-DCF2-4BC2-A655-9043E9E44BE3}" destId="{D7197EE6-5324-C842-80F4-08436F8BB55B}" srcOrd="0" destOrd="0" presId="urn:microsoft.com/office/officeart/2005/8/layout/vList2"/>
    <dgm:cxn modelId="{01243F72-C9F1-AE4F-9EF8-3A1075A39044}" type="presOf" srcId="{9B75FB54-488D-4A3B-B0EA-8F5D208C5694}" destId="{06439A66-A3D0-1844-BB68-9018F05AD6F3}" srcOrd="0" destOrd="0" presId="urn:microsoft.com/office/officeart/2005/8/layout/vList2"/>
    <dgm:cxn modelId="{16661787-F40E-448F-92AC-93100CDF4715}" srcId="{C3D51598-DCF2-4BC2-A655-9043E9E44BE3}" destId="{9B75FB54-488D-4A3B-B0EA-8F5D208C5694}" srcOrd="0" destOrd="0" parTransId="{4B4AFEDA-4DB2-4D52-846E-8E61AB4A1F4A}" sibTransId="{541FB937-FB63-4259-88E7-C545FDBB0799}"/>
    <dgm:cxn modelId="{A80351A1-0F53-C644-8B16-9C3F4AEB55A5}" type="presOf" srcId="{48DFD4AB-E69B-407B-8D50-E3C7F3664DCE}" destId="{C67E4A9C-B4F2-B84B-8F56-EC3B1B98E548}" srcOrd="0" destOrd="0" presId="urn:microsoft.com/office/officeart/2005/8/layout/vList2"/>
    <dgm:cxn modelId="{CCAC05EA-568B-4DC1-8638-D66CA7173EDC}" srcId="{C3D51598-DCF2-4BC2-A655-9043E9E44BE3}" destId="{48DFD4AB-E69B-407B-8D50-E3C7F3664DCE}" srcOrd="1" destOrd="0" parTransId="{D8EEDE85-3F2B-40F8-AC82-8FFFC1087927}" sibTransId="{43F31867-424B-4585-9659-9B2B4998076D}"/>
    <dgm:cxn modelId="{A1F445FA-9037-B147-8C4A-4EE6FF0B90C6}" type="presParOf" srcId="{D7197EE6-5324-C842-80F4-08436F8BB55B}" destId="{06439A66-A3D0-1844-BB68-9018F05AD6F3}" srcOrd="0" destOrd="0" presId="urn:microsoft.com/office/officeart/2005/8/layout/vList2"/>
    <dgm:cxn modelId="{7BC9A051-03FE-694C-A1FC-E730C1905CD9}" type="presParOf" srcId="{D7197EE6-5324-C842-80F4-08436F8BB55B}" destId="{8A730747-AB33-EB49-8E70-5F2D6D2BD7B9}" srcOrd="1" destOrd="0" presId="urn:microsoft.com/office/officeart/2005/8/layout/vList2"/>
    <dgm:cxn modelId="{18E7490B-BF14-2D4E-B853-058ABE8934B1}" type="presParOf" srcId="{D7197EE6-5324-C842-80F4-08436F8BB55B}" destId="{C67E4A9C-B4F2-B84B-8F56-EC3B1B98E5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9FA9D-A190-5149-B6E6-4DFBEAE42341}">
      <dsp:nvSpPr>
        <dsp:cNvPr id="0" name=""/>
        <dsp:cNvSpPr/>
      </dsp:nvSpPr>
      <dsp:spPr>
        <a:xfrm>
          <a:off x="0" y="47419"/>
          <a:ext cx="5115491" cy="23645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Find the equation of the line between the two points.</a:t>
          </a:r>
        </a:p>
      </dsp:txBody>
      <dsp:txXfrm>
        <a:off x="115429" y="162848"/>
        <a:ext cx="4884633" cy="2133711"/>
      </dsp:txXfrm>
    </dsp:sp>
    <dsp:sp modelId="{C3820ABD-EE23-BB47-8C55-C1A44168B7D8}">
      <dsp:nvSpPr>
        <dsp:cNvPr id="0" name=""/>
        <dsp:cNvSpPr/>
      </dsp:nvSpPr>
      <dsp:spPr>
        <a:xfrm>
          <a:off x="0" y="2535829"/>
          <a:ext cx="5115491" cy="236456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Find the distance between the two points.</a:t>
          </a:r>
        </a:p>
      </dsp:txBody>
      <dsp:txXfrm>
        <a:off x="115429" y="2651258"/>
        <a:ext cx="4884633" cy="2133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34BB-75C5-E54A-9523-E77EA3107FFF}">
      <dsp:nvSpPr>
        <dsp:cNvPr id="0" name=""/>
        <dsp:cNvSpPr/>
      </dsp:nvSpPr>
      <dsp:spPr>
        <a:xfrm>
          <a:off x="0" y="3304625"/>
          <a:ext cx="7037387" cy="2168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Challenge: Create this function!</a:t>
          </a:r>
        </a:p>
      </dsp:txBody>
      <dsp:txXfrm>
        <a:off x="0" y="3304625"/>
        <a:ext cx="7037387" cy="1170823"/>
      </dsp:txXfrm>
    </dsp:sp>
    <dsp:sp modelId="{3DE736C7-6973-8840-9DE3-233E30CD5263}">
      <dsp:nvSpPr>
        <dsp:cNvPr id="0" name=""/>
        <dsp:cNvSpPr/>
      </dsp:nvSpPr>
      <dsp:spPr>
        <a:xfrm>
          <a:off x="3436" y="4432085"/>
          <a:ext cx="2343504" cy="9973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your slope_intercept() function as a guide.</a:t>
          </a:r>
        </a:p>
      </dsp:txBody>
      <dsp:txXfrm>
        <a:off x="3436" y="4432085"/>
        <a:ext cx="2343504" cy="997368"/>
      </dsp:txXfrm>
    </dsp:sp>
    <dsp:sp modelId="{7C00EE9B-3E4D-784D-8AE3-CAA61C0BF399}">
      <dsp:nvSpPr>
        <dsp:cNvPr id="0" name=""/>
        <dsp:cNvSpPr/>
      </dsp:nvSpPr>
      <dsp:spPr>
        <a:xfrm>
          <a:off x="2346941" y="4432085"/>
          <a:ext cx="2343504" cy="99736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 a button in HTML that will run your new function.</a:t>
          </a:r>
        </a:p>
      </dsp:txBody>
      <dsp:txXfrm>
        <a:off x="2346941" y="4432085"/>
        <a:ext cx="2343504" cy="997368"/>
      </dsp:txXfrm>
    </dsp:sp>
    <dsp:sp modelId="{D93C0CDF-72D8-B34D-B07C-229C80433140}">
      <dsp:nvSpPr>
        <dsp:cNvPr id="0" name=""/>
        <dsp:cNvSpPr/>
      </dsp:nvSpPr>
      <dsp:spPr>
        <a:xfrm>
          <a:off x="4690445" y="4432085"/>
          <a:ext cx="2343504" cy="99736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You’ll also need a display area paragraph for your new output. This should go right below the ones for “slope” and “y-int”.</a:t>
          </a:r>
        </a:p>
      </dsp:txBody>
      <dsp:txXfrm>
        <a:off x="4690445" y="4432085"/>
        <a:ext cx="2343504" cy="997368"/>
      </dsp:txXfrm>
    </dsp:sp>
    <dsp:sp modelId="{C0F1BE53-99AB-B143-977C-B9B20A75C5D3}">
      <dsp:nvSpPr>
        <dsp:cNvPr id="0" name=""/>
        <dsp:cNvSpPr/>
      </dsp:nvSpPr>
      <dsp:spPr>
        <a:xfrm rot="10800000">
          <a:off x="0" y="2468"/>
          <a:ext cx="7037387" cy="3334679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other relational information can we calculate about two points in the coordinate plane?</a:t>
          </a:r>
        </a:p>
      </dsp:txBody>
      <dsp:txXfrm rot="10800000">
        <a:off x="0" y="2468"/>
        <a:ext cx="7037387" cy="2166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39A66-A3D0-1844-BB68-9018F05AD6F3}">
      <dsp:nvSpPr>
        <dsp:cNvPr id="0" name=""/>
        <dsp:cNvSpPr/>
      </dsp:nvSpPr>
      <dsp:spPr>
        <a:xfrm>
          <a:off x="0" y="320364"/>
          <a:ext cx="6263640" cy="2347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Robert Richardson</a:t>
          </a:r>
        </a:p>
      </dsp:txBody>
      <dsp:txXfrm>
        <a:off x="114572" y="434936"/>
        <a:ext cx="6034496" cy="2117875"/>
      </dsp:txXfrm>
    </dsp:sp>
    <dsp:sp modelId="{C67E4A9C-B4F2-B84B-8F56-EC3B1B98E548}">
      <dsp:nvSpPr>
        <dsp:cNvPr id="0" name=""/>
        <dsp:cNvSpPr/>
      </dsp:nvSpPr>
      <dsp:spPr>
        <a:xfrm>
          <a:off x="0" y="2837303"/>
          <a:ext cx="6263640" cy="23470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rricha68@jhu.edu</a:t>
          </a:r>
        </a:p>
      </dsp:txBody>
      <dsp:txXfrm>
        <a:off x="114572" y="2951875"/>
        <a:ext cx="6034496" cy="211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depen.io/rrichardson825/pen/MWVoJm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lgprogramming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research.collegeboard.org/sites/default/files/publications/2012/7/researchreport-2007-4-ap-students-college-analysis-five-year-academic-careers.pdf&amp;sa=D&amp;source=editors&amp;ust=1668185503635720&amp;usg=AOvVaw1HXmf94hYFehaySTPxrI_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DFDA-6DE6-EDA9-2B1E-E77147E1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651"/>
            <a:ext cx="10515600" cy="1026461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is your experience with programming?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807B-59D8-8E40-7E30-B622E5EB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50" y="807251"/>
            <a:ext cx="10515600" cy="3704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Place your post it above the appropriate response.</a:t>
            </a:r>
            <a:endParaRPr lang="en-US" dirty="0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85AF211-A4E5-37D6-F95F-527F86A3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40" y="5435958"/>
            <a:ext cx="9081330" cy="14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A0EC5-5794-C5F6-643F-6EBA806F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cs typeface="Calibri Light"/>
              </a:rPr>
              <a:t>Challenge – Algebra Skills Race!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3A59D-F907-81F6-B88D-AB8D0942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1843798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Calibri" panose="020F0502020204030204"/>
              </a:rPr>
              <a:t>I need the coordinates of two points (with different x-values).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638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101899-C046-B37F-1BCE-96B1295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cs typeface="Calibri Light"/>
              </a:rPr>
              <a:t>Challenge – Algebra Skills Race</a:t>
            </a:r>
            <a:endParaRPr lang="en-US" sz="4000">
              <a:solidFill>
                <a:schemeClr val="tx2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36D8124-2FFC-72B5-2C31-AB4E4AF0C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677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84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4C53A-8788-ABCE-0EF3-28AE48B9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My Web-based Algebra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D5B5-FE82-2933-9D19-F56875E8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did I get my answer so quickly?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https://codepen.io/rrichardson825/pen/MWVoJme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A2FB4-6053-338E-FC87-A520CE67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1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9C02-56E6-BE35-24A9-C4B9F99F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equation of the line that passes through two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68D55-D9BC-2D1D-324E-9F1F927A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JavaScript for finding the equation of a 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74C81-C5E6-2288-33EF-AC4825AD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is missing from this code?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Fill in the missing lines/portions of code to complete the </a:t>
            </a:r>
            <a:r>
              <a:rPr lang="en-US" dirty="0" err="1">
                <a:cs typeface="Calibri"/>
              </a:rPr>
              <a:t>slope_intercept</a:t>
            </a:r>
            <a:r>
              <a:rPr lang="en-US" dirty="0">
                <a:cs typeface="Calibri"/>
              </a:rPr>
              <a:t>() function.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050E4A-E50F-B951-87A0-4E5084DE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8" y="1704523"/>
            <a:ext cx="5778519" cy="4526197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5948-EBFC-4611-75BB-8FF1F799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872"/>
            <a:ext cx="10515600" cy="921612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are the "sections" or steps?</a:t>
            </a:r>
            <a:endParaRPr lang="en-US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D22894-88E7-3342-1CE2-644A16C6C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6" y="1121483"/>
            <a:ext cx="8397594" cy="45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3F89D-438B-D1CA-6CF3-3266E329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Your task  - Coding your page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B043-95C1-DFD5-32BE-3F77D232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cs typeface="Calibri"/>
              </a:rPr>
              <a:t>Open the </a:t>
            </a:r>
            <a:r>
              <a:rPr lang="en-US" dirty="0" err="1">
                <a:solidFill>
                  <a:schemeClr val="tx2"/>
                </a:solidFill>
                <a:cs typeface="Calibri"/>
              </a:rPr>
              <a:t>CodePen</a:t>
            </a:r>
            <a:r>
              <a:rPr lang="en-US" dirty="0">
                <a:solidFill>
                  <a:schemeClr val="tx2"/>
                </a:solidFill>
                <a:cs typeface="Calibri"/>
              </a:rPr>
              <a:t> Outline resource on our session's webpage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Complete the </a:t>
            </a:r>
            <a:r>
              <a:rPr lang="en-US" dirty="0" err="1">
                <a:solidFill>
                  <a:schemeClr val="tx2"/>
                </a:solidFill>
              </a:rPr>
              <a:t>slope_intercept</a:t>
            </a:r>
            <a:r>
              <a:rPr lang="en-US" dirty="0">
                <a:solidFill>
                  <a:schemeClr val="tx2"/>
                </a:solidFill>
              </a:rPr>
              <a:t>() function using your notes.</a:t>
            </a:r>
            <a:endParaRPr lang="en-US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Run the program by clicking the button. Make sure it works.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Can you cause the program to “crash”? What type of input does this? How do you normally discuss this with your students?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48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B2C0-54B0-2A80-354F-BBABE7B3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… else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DF021E2-2171-FBD4-E460-1C7073A6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67753"/>
            <a:ext cx="7772400" cy="57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C328F-0E1C-3053-E99F-9FA626EB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Another Function!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CE1D57-DFF1-553D-7EEE-97B384E9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0674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69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1F55-9234-D0AE-84EB-23563A4F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Design Time!</a:t>
            </a:r>
            <a:endParaRPr lang="en-US" dirty="0"/>
          </a:p>
        </p:txBody>
      </p:sp>
      <p:pic>
        <p:nvPicPr>
          <p:cNvPr id="14" name="Picture 4" descr="Person writing on a notepad">
            <a:extLst>
              <a:ext uri="{FF2B5EF4-FFF2-40B4-BE49-F238E27FC236}">
                <a16:creationId xmlns:a16="http://schemas.microsoft.com/office/drawing/2014/main" id="{B282517F-7D98-079B-92D9-F9489A51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1" r="1096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570E-323E-8841-034B-B049A9DA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dirty="0"/>
              <a:t>The middle window is CSS. This is where you style your page.</a:t>
            </a:r>
          </a:p>
          <a:p>
            <a:r>
              <a:rPr lang="en-US" dirty="0"/>
              <a:t>Explore, experiment, and customize your web app.</a:t>
            </a:r>
          </a:p>
          <a:p>
            <a:r>
              <a:rPr lang="en-US" dirty="0"/>
              <a:t>Use the resources on the session webpage to help.</a:t>
            </a:r>
          </a:p>
        </p:txBody>
      </p:sp>
    </p:spTree>
    <p:extLst>
      <p:ext uri="{BB962C8B-B14F-4D97-AF65-F5344CB8AC3E}">
        <p14:creationId xmlns:p14="http://schemas.microsoft.com/office/powerpoint/2010/main" val="132439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cs typeface="Calibri Light"/>
              </a:rPr>
              <a:t>Creating and Innovating in the Algebra Classroom through Computer Programming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966" y="2410626"/>
            <a:ext cx="4805691" cy="1857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cs typeface="Calibri"/>
              </a:rPr>
              <a:t>Robert Richardson, JHU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richa68@jhu.edu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https://algprogramming.weebly.com/</a:t>
            </a:r>
            <a:endParaRPr lang="en-US" sz="2000" dirty="0">
              <a:solidFill>
                <a:schemeClr val="tx2"/>
              </a:solidFill>
              <a:ea typeface="+mn-lt"/>
              <a:cs typeface="+mn-lt"/>
            </a:endParaRPr>
          </a:p>
          <a:p>
            <a:pPr algn="l"/>
            <a:endParaRPr lang="en-US" sz="2000">
              <a:solidFill>
                <a:schemeClr val="tx2"/>
              </a:solidFill>
              <a:cs typeface="Calibri" panose="020F0502020204030204"/>
            </a:endParaRPr>
          </a:p>
          <a:p>
            <a:pPr algn="l"/>
            <a:endParaRPr lang="en-US" sz="2000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7" name="Graphic 6" descr="Programmer">
            <a:extLst>
              <a:ext uri="{FF2B5EF4-FFF2-40B4-BE49-F238E27FC236}">
                <a16:creationId xmlns:a16="http://schemas.microsoft.com/office/drawing/2014/main" id="{1092B9EB-23C9-CD04-C3AD-3B6651976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30546F-219D-A657-31D1-4FAEB27C0F54}"/>
              </a:ext>
            </a:extLst>
          </p:cNvPr>
          <p:cNvSpPr txBox="1"/>
          <p:nvPr/>
        </p:nvSpPr>
        <p:spPr>
          <a:xfrm>
            <a:off x="9861081" y="378593"/>
            <a:ext cx="2063014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Wi-Fi:</a:t>
            </a:r>
            <a:endParaRPr lang="en-US" sz="2800">
              <a:cs typeface="Calibri"/>
            </a:endParaRPr>
          </a:p>
          <a:p>
            <a:r>
              <a:rPr lang="en-US" sz="2800" dirty="0">
                <a:cs typeface="Calibri"/>
              </a:rPr>
              <a:t>NCTM</a:t>
            </a:r>
          </a:p>
          <a:p>
            <a:r>
              <a:rPr lang="en-US" sz="2800" dirty="0">
                <a:cs typeface="Calibri"/>
              </a:rPr>
              <a:t>NCTM2022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5CFCA-31D1-5FD9-557E-ABE3BBE3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C984E8F7-4D15-FAEA-9715-B8787100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2" r="1911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3103-E0DB-A903-99AE-322EBA4A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dirty="0"/>
              <a:t>Using Notepad++ or any other text editor, students can copy the code from </a:t>
            </a:r>
            <a:r>
              <a:rPr lang="en-US" dirty="0" err="1"/>
              <a:t>CodePen</a:t>
            </a:r>
            <a:r>
              <a:rPr lang="en-US" dirty="0"/>
              <a:t> and have all the documents needed for a working webpage.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Thoughts, ideas, or questions?</a:t>
            </a:r>
          </a:p>
        </p:txBody>
      </p:sp>
    </p:spTree>
    <p:extLst>
      <p:ext uri="{BB962C8B-B14F-4D97-AF65-F5344CB8AC3E}">
        <p14:creationId xmlns:p14="http://schemas.microsoft.com/office/powerpoint/2010/main" val="117308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8D12-E0CD-D992-A589-B133F84B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735C-D90B-406A-A235-BF1C47DB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48"/>
            <a:ext cx="10515600" cy="47676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Saeli, M., </a:t>
            </a:r>
            <a:r>
              <a:rPr lang="en-US" dirty="0" err="1">
                <a:ea typeface="+mn-lt"/>
                <a:cs typeface="+mn-lt"/>
              </a:rPr>
              <a:t>Perrenet</a:t>
            </a:r>
            <a:r>
              <a:rPr lang="en-US" dirty="0">
                <a:ea typeface="+mn-lt"/>
                <a:cs typeface="+mn-lt"/>
              </a:rPr>
              <a:t>, J., Jochems, W. M., &amp; </a:t>
            </a:r>
            <a:r>
              <a:rPr lang="en-US" dirty="0" err="1">
                <a:ea typeface="+mn-lt"/>
                <a:cs typeface="+mn-lt"/>
              </a:rPr>
              <a:t>Zwaneveld</a:t>
            </a:r>
            <a:r>
              <a:rPr lang="en-US" dirty="0">
                <a:ea typeface="+mn-lt"/>
                <a:cs typeface="+mn-lt"/>
              </a:rPr>
              <a:t>, B. (2011). Teaching programming in Secondary school: A pedagogical content knowledge perspective. </a:t>
            </a:r>
            <a:r>
              <a:rPr lang="en-US" i="1" dirty="0">
                <a:ea typeface="+mn-lt"/>
                <a:cs typeface="+mn-lt"/>
              </a:rPr>
              <a:t>Informatics in education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10</a:t>
            </a:r>
            <a:r>
              <a:rPr lang="en-US" dirty="0">
                <a:ea typeface="+mn-lt"/>
                <a:cs typeface="+mn-lt"/>
              </a:rPr>
              <a:t>(1), 73-88.</a:t>
            </a:r>
          </a:p>
          <a:p>
            <a:r>
              <a:rPr lang="en-US" dirty="0">
                <a:ea typeface="+mn-lt"/>
                <a:cs typeface="+mn-lt"/>
              </a:rPr>
              <a:t>Salehi, S., Wang, K. D., </a:t>
            </a:r>
            <a:r>
              <a:rPr lang="en-US" dirty="0" err="1">
                <a:ea typeface="+mn-lt"/>
                <a:cs typeface="+mn-lt"/>
              </a:rPr>
              <a:t>Toorawa</a:t>
            </a:r>
            <a:r>
              <a:rPr lang="en-US" dirty="0">
                <a:ea typeface="+mn-lt"/>
                <a:cs typeface="+mn-lt"/>
              </a:rPr>
              <a:t>, R., &amp; Wieman, C. (2020, February). Can majoring in computer science improve general problem-solving skills?. In </a:t>
            </a:r>
            <a:r>
              <a:rPr lang="en-US" i="1" dirty="0">
                <a:ea typeface="+mn-lt"/>
                <a:cs typeface="+mn-lt"/>
              </a:rPr>
              <a:t>Proceedings of the 51st ACM Technical Symposium on Computer Science Education</a:t>
            </a:r>
            <a:r>
              <a:rPr lang="en-US" dirty="0">
                <a:ea typeface="+mn-lt"/>
                <a:cs typeface="+mn-lt"/>
              </a:rPr>
              <a:t> (pp. 156-161).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Tu, J. J., &amp; Johnson, J. R. (1990). Can computer programming improve problem-solving ability?. </a:t>
            </a:r>
            <a:r>
              <a:rPr lang="en-US" i="1" dirty="0">
                <a:ea typeface="+mn-lt"/>
                <a:cs typeface="+mn-lt"/>
              </a:rPr>
              <a:t>ACM SIGCSE Bulletin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22</a:t>
            </a:r>
            <a:r>
              <a:rPr lang="en-US" dirty="0">
                <a:ea typeface="+mn-lt"/>
                <a:cs typeface="+mn-lt"/>
              </a:rPr>
              <a:t>(2), 30-33.</a:t>
            </a:r>
          </a:p>
          <a:p>
            <a:r>
              <a:rPr lang="en-US" dirty="0">
                <a:ea typeface="+mn-lt"/>
                <a:cs typeface="+mn-lt"/>
              </a:rPr>
              <a:t>Werner, L., Denner, J., Campe, S., &amp; Kawamoto, D. C. (2012, February). The fairy performance assessment: Measuring computational thinking in middle school. In </a:t>
            </a:r>
            <a:r>
              <a:rPr lang="en-US" i="1" dirty="0">
                <a:ea typeface="+mn-lt"/>
                <a:cs typeface="+mn-lt"/>
              </a:rPr>
              <a:t>Proceedings of the 43rd ACM technical symposium on Computer Science Education</a:t>
            </a:r>
            <a:r>
              <a:rPr lang="en-US" dirty="0">
                <a:ea typeface="+mn-lt"/>
                <a:cs typeface="+mn-lt"/>
              </a:rPr>
              <a:t> (pp. 215-220).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81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E4F38-F16B-D11D-497B-4081957C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Email me with ideas or questions anytime!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8104F1-50CB-71A8-FA34-C295F298E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66130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1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C0C63A-B05B-45A5-AE88-7A3D061A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CA3B4-707F-F0B8-53D2-FACE60E1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7007349" cy="1492132"/>
          </a:xfrm>
        </p:spPr>
        <p:txBody>
          <a:bodyPr anchor="t">
            <a:normAutofit/>
          </a:bodyPr>
          <a:lstStyle/>
          <a:p>
            <a:r>
              <a:rPr lang="en-US" sz="3400" dirty="0">
                <a:cs typeface="Calibri Light"/>
              </a:rPr>
              <a:t>Creating and Innovating in the Algebra Classroom through Computer Programming (conceptual framework)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2D50-1122-E18C-AA49-CEDFD629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7007349" cy="42837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u="sng" dirty="0">
                <a:solidFill>
                  <a:schemeClr val="tx1">
                    <a:alpha val="60000"/>
                  </a:schemeClr>
                </a:solidFill>
                <a:cs typeface="Calibri"/>
              </a:rPr>
              <a:t>One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idea for integrating Computer Science/Computational thinking in an Algebra class.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  <a:cs typeface="Calibri"/>
              </a:rPr>
              <a:t>Programming is essentially teaching a computer (kind of like a very skillful small child) how to do something.</a:t>
            </a:r>
          </a:p>
          <a:p>
            <a:pPr lvl="1"/>
            <a:r>
              <a:rPr lang="en-US" dirty="0">
                <a:solidFill>
                  <a:schemeClr val="tx1">
                    <a:alpha val="60000"/>
                  </a:schemeClr>
                </a:solidFill>
                <a:cs typeface="Calibri"/>
              </a:rPr>
              <a:t>And we all know that teaching is a powerful learning experience.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  <a:cs typeface="Calibri"/>
              </a:rPr>
              <a:t>Students will have a product, a tangible artifact, of their learning experience. </a:t>
            </a:r>
          </a:p>
          <a:p>
            <a:pPr lvl="1"/>
            <a:r>
              <a:rPr lang="en-US" dirty="0">
                <a:solidFill>
                  <a:schemeClr val="tx1">
                    <a:alpha val="60000"/>
                  </a:schemeClr>
                </a:solidFill>
                <a:cs typeface="Calibri"/>
              </a:rPr>
              <a:t>This opportunity is rare in traditional secondary mathematics, where we generally work out of textbooks or worksheets.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4F1A0C-BD28-4977-9745-E2A4FB752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D32E310-1144-4755-A1D0-5F288600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7" y="-4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text, athletic game, sport, basketball&#10;&#10;Description automatically generated">
            <a:extLst>
              <a:ext uri="{FF2B5EF4-FFF2-40B4-BE49-F238E27FC236}">
                <a16:creationId xmlns:a16="http://schemas.microsoft.com/office/drawing/2014/main" id="{5505FF95-7E25-2E7F-2AD7-F3FDC305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57" y="209550"/>
            <a:ext cx="2879396" cy="250507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D292BD-58D8-4261-AD54-80C939F1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5C1B52-15CE-4113-A420-BFFE21037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066" y="4009109"/>
            <a:ext cx="3200935" cy="2848897"/>
          </a:xfrm>
          <a:custGeom>
            <a:avLst/>
            <a:gdLst>
              <a:gd name="connsiteX0" fmla="*/ 1822480 w 3200935"/>
              <a:gd name="connsiteY0" fmla="*/ 0 h 2848897"/>
              <a:gd name="connsiteX1" fmla="*/ 1858100 w 3200935"/>
              <a:gd name="connsiteY1" fmla="*/ 3339 h 2848897"/>
              <a:gd name="connsiteX2" fmla="*/ 1892611 w 3200935"/>
              <a:gd name="connsiteY2" fmla="*/ 12245 h 2848897"/>
              <a:gd name="connsiteX3" fmla="*/ 1926007 w 3200935"/>
              <a:gd name="connsiteY3" fmla="*/ 25604 h 2848897"/>
              <a:gd name="connsiteX4" fmla="*/ 1960514 w 3200935"/>
              <a:gd name="connsiteY4" fmla="*/ 42302 h 2848897"/>
              <a:gd name="connsiteX5" fmla="*/ 1992798 w 3200935"/>
              <a:gd name="connsiteY5" fmla="*/ 61227 h 2848897"/>
              <a:gd name="connsiteX6" fmla="*/ 2026194 w 3200935"/>
              <a:gd name="connsiteY6" fmla="*/ 81264 h 2848897"/>
              <a:gd name="connsiteX7" fmla="*/ 2059589 w 3200935"/>
              <a:gd name="connsiteY7" fmla="*/ 99075 h 2848897"/>
              <a:gd name="connsiteX8" fmla="*/ 2092985 w 3200935"/>
              <a:gd name="connsiteY8" fmla="*/ 116887 h 2848897"/>
              <a:gd name="connsiteX9" fmla="*/ 2125268 w 3200935"/>
              <a:gd name="connsiteY9" fmla="*/ 130245 h 2848897"/>
              <a:gd name="connsiteX10" fmla="*/ 2160890 w 3200935"/>
              <a:gd name="connsiteY10" fmla="*/ 139150 h 2848897"/>
              <a:gd name="connsiteX11" fmla="*/ 2195399 w 3200935"/>
              <a:gd name="connsiteY11" fmla="*/ 143604 h 2848897"/>
              <a:gd name="connsiteX12" fmla="*/ 2232134 w 3200935"/>
              <a:gd name="connsiteY12" fmla="*/ 143604 h 2848897"/>
              <a:gd name="connsiteX13" fmla="*/ 2269983 w 3200935"/>
              <a:gd name="connsiteY13" fmla="*/ 141378 h 2848897"/>
              <a:gd name="connsiteX14" fmla="*/ 2307831 w 3200935"/>
              <a:gd name="connsiteY14" fmla="*/ 136924 h 2848897"/>
              <a:gd name="connsiteX15" fmla="*/ 2345681 w 3200935"/>
              <a:gd name="connsiteY15" fmla="*/ 131359 h 2848897"/>
              <a:gd name="connsiteX16" fmla="*/ 2383529 w 3200935"/>
              <a:gd name="connsiteY16" fmla="*/ 126906 h 2848897"/>
              <a:gd name="connsiteX17" fmla="*/ 2421378 w 3200935"/>
              <a:gd name="connsiteY17" fmla="*/ 123565 h 2848897"/>
              <a:gd name="connsiteX18" fmla="*/ 2456999 w 3200935"/>
              <a:gd name="connsiteY18" fmla="*/ 124678 h 2848897"/>
              <a:gd name="connsiteX19" fmla="*/ 2491507 w 3200935"/>
              <a:gd name="connsiteY19" fmla="*/ 129132 h 2848897"/>
              <a:gd name="connsiteX20" fmla="*/ 2524903 w 3200935"/>
              <a:gd name="connsiteY20" fmla="*/ 139150 h 2848897"/>
              <a:gd name="connsiteX21" fmla="*/ 2552734 w 3200935"/>
              <a:gd name="connsiteY21" fmla="*/ 153622 h 2848897"/>
              <a:gd name="connsiteX22" fmla="*/ 2579449 w 3200935"/>
              <a:gd name="connsiteY22" fmla="*/ 172547 h 2848897"/>
              <a:gd name="connsiteX23" fmla="*/ 2602827 w 3200935"/>
              <a:gd name="connsiteY23" fmla="*/ 194811 h 2848897"/>
              <a:gd name="connsiteX24" fmla="*/ 2626204 w 3200935"/>
              <a:gd name="connsiteY24" fmla="*/ 220414 h 2848897"/>
              <a:gd name="connsiteX25" fmla="*/ 2647355 w 3200935"/>
              <a:gd name="connsiteY25" fmla="*/ 247131 h 2848897"/>
              <a:gd name="connsiteX26" fmla="*/ 2668506 w 3200935"/>
              <a:gd name="connsiteY26" fmla="*/ 274961 h 2848897"/>
              <a:gd name="connsiteX27" fmla="*/ 2689656 w 3200935"/>
              <a:gd name="connsiteY27" fmla="*/ 302791 h 2848897"/>
              <a:gd name="connsiteX28" fmla="*/ 2710806 w 3200935"/>
              <a:gd name="connsiteY28" fmla="*/ 329509 h 2848897"/>
              <a:gd name="connsiteX29" fmla="*/ 2733071 w 3200935"/>
              <a:gd name="connsiteY29" fmla="*/ 355112 h 2848897"/>
              <a:gd name="connsiteX30" fmla="*/ 2758675 w 3200935"/>
              <a:gd name="connsiteY30" fmla="*/ 377377 h 2848897"/>
              <a:gd name="connsiteX31" fmla="*/ 2783165 w 3200935"/>
              <a:gd name="connsiteY31" fmla="*/ 397415 h 2848897"/>
              <a:gd name="connsiteX32" fmla="*/ 2810995 w 3200935"/>
              <a:gd name="connsiteY32" fmla="*/ 412999 h 2848897"/>
              <a:gd name="connsiteX33" fmla="*/ 2841051 w 3200935"/>
              <a:gd name="connsiteY33" fmla="*/ 426357 h 2848897"/>
              <a:gd name="connsiteX34" fmla="*/ 2873333 w 3200935"/>
              <a:gd name="connsiteY34" fmla="*/ 437489 h 2848897"/>
              <a:gd name="connsiteX35" fmla="*/ 2906728 w 3200935"/>
              <a:gd name="connsiteY35" fmla="*/ 447507 h 2848897"/>
              <a:gd name="connsiteX36" fmla="*/ 2940124 w 3200935"/>
              <a:gd name="connsiteY36" fmla="*/ 456413 h 2848897"/>
              <a:gd name="connsiteX37" fmla="*/ 2974633 w 3200935"/>
              <a:gd name="connsiteY37" fmla="*/ 465320 h 2848897"/>
              <a:gd name="connsiteX38" fmla="*/ 3006916 w 3200935"/>
              <a:gd name="connsiteY38" fmla="*/ 475338 h 2848897"/>
              <a:gd name="connsiteX39" fmla="*/ 3039197 w 3200935"/>
              <a:gd name="connsiteY39" fmla="*/ 486470 h 2848897"/>
              <a:gd name="connsiteX40" fmla="*/ 3069254 w 3200935"/>
              <a:gd name="connsiteY40" fmla="*/ 499829 h 2848897"/>
              <a:gd name="connsiteX41" fmla="*/ 3095972 w 3200935"/>
              <a:gd name="connsiteY41" fmla="*/ 516527 h 2848897"/>
              <a:gd name="connsiteX42" fmla="*/ 3120463 w 3200935"/>
              <a:gd name="connsiteY42" fmla="*/ 536565 h 2848897"/>
              <a:gd name="connsiteX43" fmla="*/ 3140498 w 3200935"/>
              <a:gd name="connsiteY43" fmla="*/ 561055 h 2848897"/>
              <a:gd name="connsiteX44" fmla="*/ 3157197 w 3200935"/>
              <a:gd name="connsiteY44" fmla="*/ 587772 h 2848897"/>
              <a:gd name="connsiteX45" fmla="*/ 3170555 w 3200935"/>
              <a:gd name="connsiteY45" fmla="*/ 617827 h 2848897"/>
              <a:gd name="connsiteX46" fmla="*/ 3181687 w 3200935"/>
              <a:gd name="connsiteY46" fmla="*/ 650112 h 2848897"/>
              <a:gd name="connsiteX47" fmla="*/ 3191705 w 3200935"/>
              <a:gd name="connsiteY47" fmla="*/ 682393 h 2848897"/>
              <a:gd name="connsiteX48" fmla="*/ 3200612 w 3200935"/>
              <a:gd name="connsiteY48" fmla="*/ 716904 h 2848897"/>
              <a:gd name="connsiteX49" fmla="*/ 3200935 w 3200935"/>
              <a:gd name="connsiteY49" fmla="*/ 718115 h 2848897"/>
              <a:gd name="connsiteX50" fmla="*/ 3200935 w 3200935"/>
              <a:gd name="connsiteY50" fmla="*/ 2848897 h 2848897"/>
              <a:gd name="connsiteX51" fmla="*/ 413394 w 3200935"/>
              <a:gd name="connsiteY51" fmla="*/ 2848897 h 2848897"/>
              <a:gd name="connsiteX52" fmla="*/ 400932 w 3200935"/>
              <a:gd name="connsiteY52" fmla="*/ 2820857 h 2848897"/>
              <a:gd name="connsiteX53" fmla="*/ 385348 w 3200935"/>
              <a:gd name="connsiteY53" fmla="*/ 2793028 h 2848897"/>
              <a:gd name="connsiteX54" fmla="*/ 365311 w 3200935"/>
              <a:gd name="connsiteY54" fmla="*/ 2768537 h 2848897"/>
              <a:gd name="connsiteX55" fmla="*/ 343046 w 3200935"/>
              <a:gd name="connsiteY55" fmla="*/ 2742933 h 2848897"/>
              <a:gd name="connsiteX56" fmla="*/ 317443 w 3200935"/>
              <a:gd name="connsiteY56" fmla="*/ 2720669 h 2848897"/>
              <a:gd name="connsiteX57" fmla="*/ 289612 w 3200935"/>
              <a:gd name="connsiteY57" fmla="*/ 2699519 h 2848897"/>
              <a:gd name="connsiteX58" fmla="*/ 261783 w 3200935"/>
              <a:gd name="connsiteY58" fmla="*/ 2678368 h 2848897"/>
              <a:gd name="connsiteX59" fmla="*/ 233954 w 3200935"/>
              <a:gd name="connsiteY59" fmla="*/ 2657218 h 2848897"/>
              <a:gd name="connsiteX60" fmla="*/ 207237 w 3200935"/>
              <a:gd name="connsiteY60" fmla="*/ 2636065 h 2848897"/>
              <a:gd name="connsiteX61" fmla="*/ 181633 w 3200935"/>
              <a:gd name="connsiteY61" fmla="*/ 2612689 h 2848897"/>
              <a:gd name="connsiteX62" fmla="*/ 159370 w 3200935"/>
              <a:gd name="connsiteY62" fmla="*/ 2589312 h 2848897"/>
              <a:gd name="connsiteX63" fmla="*/ 140446 w 3200935"/>
              <a:gd name="connsiteY63" fmla="*/ 2562594 h 2848897"/>
              <a:gd name="connsiteX64" fmla="*/ 125974 w 3200935"/>
              <a:gd name="connsiteY64" fmla="*/ 2534764 h 2848897"/>
              <a:gd name="connsiteX65" fmla="*/ 115956 w 3200935"/>
              <a:gd name="connsiteY65" fmla="*/ 2501370 h 2848897"/>
              <a:gd name="connsiteX66" fmla="*/ 111502 w 3200935"/>
              <a:gd name="connsiteY66" fmla="*/ 2466860 h 2848897"/>
              <a:gd name="connsiteX67" fmla="*/ 110388 w 3200935"/>
              <a:gd name="connsiteY67" fmla="*/ 2431236 h 2848897"/>
              <a:gd name="connsiteX68" fmla="*/ 113728 w 3200935"/>
              <a:gd name="connsiteY68" fmla="*/ 2393388 h 2848897"/>
              <a:gd name="connsiteX69" fmla="*/ 118182 w 3200935"/>
              <a:gd name="connsiteY69" fmla="*/ 2355539 h 2848897"/>
              <a:gd name="connsiteX70" fmla="*/ 123747 w 3200935"/>
              <a:gd name="connsiteY70" fmla="*/ 2317690 h 2848897"/>
              <a:gd name="connsiteX71" fmla="*/ 128200 w 3200935"/>
              <a:gd name="connsiteY71" fmla="*/ 2279842 h 2848897"/>
              <a:gd name="connsiteX72" fmla="*/ 130428 w 3200935"/>
              <a:gd name="connsiteY72" fmla="*/ 2241992 h 2848897"/>
              <a:gd name="connsiteX73" fmla="*/ 130428 w 3200935"/>
              <a:gd name="connsiteY73" fmla="*/ 2205256 h 2848897"/>
              <a:gd name="connsiteX74" fmla="*/ 125974 w 3200935"/>
              <a:gd name="connsiteY74" fmla="*/ 2170747 h 2848897"/>
              <a:gd name="connsiteX75" fmla="*/ 117069 w 3200935"/>
              <a:gd name="connsiteY75" fmla="*/ 2136238 h 2848897"/>
              <a:gd name="connsiteX76" fmla="*/ 103710 w 3200935"/>
              <a:gd name="connsiteY76" fmla="*/ 2103954 h 2848897"/>
              <a:gd name="connsiteX77" fmla="*/ 87012 w 3200935"/>
              <a:gd name="connsiteY77" fmla="*/ 2070559 h 2848897"/>
              <a:gd name="connsiteX78" fmla="*/ 68088 w 3200935"/>
              <a:gd name="connsiteY78" fmla="*/ 2037163 h 2848897"/>
              <a:gd name="connsiteX79" fmla="*/ 48051 w 3200935"/>
              <a:gd name="connsiteY79" fmla="*/ 2003766 h 2848897"/>
              <a:gd name="connsiteX80" fmla="*/ 29127 w 3200935"/>
              <a:gd name="connsiteY80" fmla="*/ 1971483 h 2848897"/>
              <a:gd name="connsiteX81" fmla="*/ 12427 w 3200935"/>
              <a:gd name="connsiteY81" fmla="*/ 1936974 h 2848897"/>
              <a:gd name="connsiteX82" fmla="*/ 0 w 3200935"/>
              <a:gd name="connsiteY82" fmla="*/ 1905903 h 2848897"/>
              <a:gd name="connsiteX83" fmla="*/ 0 w 3200935"/>
              <a:gd name="connsiteY83" fmla="*/ 1760990 h 2848897"/>
              <a:gd name="connsiteX84" fmla="*/ 12427 w 3200935"/>
              <a:gd name="connsiteY84" fmla="*/ 1729918 h 2848897"/>
              <a:gd name="connsiteX85" fmla="*/ 29127 w 3200935"/>
              <a:gd name="connsiteY85" fmla="*/ 1695410 h 2848897"/>
              <a:gd name="connsiteX86" fmla="*/ 48051 w 3200935"/>
              <a:gd name="connsiteY86" fmla="*/ 1663126 h 2848897"/>
              <a:gd name="connsiteX87" fmla="*/ 68088 w 3200935"/>
              <a:gd name="connsiteY87" fmla="*/ 1629730 h 2848897"/>
              <a:gd name="connsiteX88" fmla="*/ 87012 w 3200935"/>
              <a:gd name="connsiteY88" fmla="*/ 1596334 h 2848897"/>
              <a:gd name="connsiteX89" fmla="*/ 103710 w 3200935"/>
              <a:gd name="connsiteY89" fmla="*/ 1562938 h 2848897"/>
              <a:gd name="connsiteX90" fmla="*/ 117069 w 3200935"/>
              <a:gd name="connsiteY90" fmla="*/ 1530654 h 2848897"/>
              <a:gd name="connsiteX91" fmla="*/ 125974 w 3200935"/>
              <a:gd name="connsiteY91" fmla="*/ 1496145 h 2848897"/>
              <a:gd name="connsiteX92" fmla="*/ 130428 w 3200935"/>
              <a:gd name="connsiteY92" fmla="*/ 1461636 h 2848897"/>
              <a:gd name="connsiteX93" fmla="*/ 130428 w 3200935"/>
              <a:gd name="connsiteY93" fmla="*/ 1424901 h 2848897"/>
              <a:gd name="connsiteX94" fmla="*/ 128200 w 3200935"/>
              <a:gd name="connsiteY94" fmla="*/ 1387052 h 2848897"/>
              <a:gd name="connsiteX95" fmla="*/ 123747 w 3200935"/>
              <a:gd name="connsiteY95" fmla="*/ 1349203 h 2848897"/>
              <a:gd name="connsiteX96" fmla="*/ 118182 w 3200935"/>
              <a:gd name="connsiteY96" fmla="*/ 1311353 h 2848897"/>
              <a:gd name="connsiteX97" fmla="*/ 113728 w 3200935"/>
              <a:gd name="connsiteY97" fmla="*/ 1273505 h 2848897"/>
              <a:gd name="connsiteX98" fmla="*/ 110388 w 3200935"/>
              <a:gd name="connsiteY98" fmla="*/ 1235657 h 2848897"/>
              <a:gd name="connsiteX99" fmla="*/ 111502 w 3200935"/>
              <a:gd name="connsiteY99" fmla="*/ 1200034 h 2848897"/>
              <a:gd name="connsiteX100" fmla="*/ 115956 w 3200935"/>
              <a:gd name="connsiteY100" fmla="*/ 1165525 h 2848897"/>
              <a:gd name="connsiteX101" fmla="*/ 125974 w 3200935"/>
              <a:gd name="connsiteY101" fmla="*/ 1132128 h 2848897"/>
              <a:gd name="connsiteX102" fmla="*/ 140446 w 3200935"/>
              <a:gd name="connsiteY102" fmla="*/ 1104298 h 2848897"/>
              <a:gd name="connsiteX103" fmla="*/ 159370 w 3200935"/>
              <a:gd name="connsiteY103" fmla="*/ 1077582 h 2848897"/>
              <a:gd name="connsiteX104" fmla="*/ 181633 w 3200935"/>
              <a:gd name="connsiteY104" fmla="*/ 1054204 h 2848897"/>
              <a:gd name="connsiteX105" fmla="*/ 207237 w 3200935"/>
              <a:gd name="connsiteY105" fmla="*/ 1030827 h 2848897"/>
              <a:gd name="connsiteX106" fmla="*/ 233954 w 3200935"/>
              <a:gd name="connsiteY106" fmla="*/ 1009676 h 2848897"/>
              <a:gd name="connsiteX107" fmla="*/ 261783 w 3200935"/>
              <a:gd name="connsiteY107" fmla="*/ 988524 h 2848897"/>
              <a:gd name="connsiteX108" fmla="*/ 289612 w 3200935"/>
              <a:gd name="connsiteY108" fmla="*/ 967374 h 2848897"/>
              <a:gd name="connsiteX109" fmla="*/ 317443 w 3200935"/>
              <a:gd name="connsiteY109" fmla="*/ 946223 h 2848897"/>
              <a:gd name="connsiteX110" fmla="*/ 343046 w 3200935"/>
              <a:gd name="connsiteY110" fmla="*/ 923960 h 2848897"/>
              <a:gd name="connsiteX111" fmla="*/ 365311 w 3200935"/>
              <a:gd name="connsiteY111" fmla="*/ 898356 h 2848897"/>
              <a:gd name="connsiteX112" fmla="*/ 385348 w 3200935"/>
              <a:gd name="connsiteY112" fmla="*/ 873865 h 2848897"/>
              <a:gd name="connsiteX113" fmla="*/ 400932 w 3200935"/>
              <a:gd name="connsiteY113" fmla="*/ 846035 h 2848897"/>
              <a:gd name="connsiteX114" fmla="*/ 414290 w 3200935"/>
              <a:gd name="connsiteY114" fmla="*/ 815980 h 2848897"/>
              <a:gd name="connsiteX115" fmla="*/ 425422 w 3200935"/>
              <a:gd name="connsiteY115" fmla="*/ 783695 h 2848897"/>
              <a:gd name="connsiteX116" fmla="*/ 435442 w 3200935"/>
              <a:gd name="connsiteY116" fmla="*/ 750298 h 2848897"/>
              <a:gd name="connsiteX117" fmla="*/ 444347 w 3200935"/>
              <a:gd name="connsiteY117" fmla="*/ 716904 h 2848897"/>
              <a:gd name="connsiteX118" fmla="*/ 453253 w 3200935"/>
              <a:gd name="connsiteY118" fmla="*/ 682393 h 2848897"/>
              <a:gd name="connsiteX119" fmla="*/ 463271 w 3200935"/>
              <a:gd name="connsiteY119" fmla="*/ 650112 h 2848897"/>
              <a:gd name="connsiteX120" fmla="*/ 474403 w 3200935"/>
              <a:gd name="connsiteY120" fmla="*/ 617827 h 2848897"/>
              <a:gd name="connsiteX121" fmla="*/ 487762 w 3200935"/>
              <a:gd name="connsiteY121" fmla="*/ 587772 h 2848897"/>
              <a:gd name="connsiteX122" fmla="*/ 504460 w 3200935"/>
              <a:gd name="connsiteY122" fmla="*/ 561055 h 2848897"/>
              <a:gd name="connsiteX123" fmla="*/ 524495 w 3200935"/>
              <a:gd name="connsiteY123" fmla="*/ 536565 h 2848897"/>
              <a:gd name="connsiteX124" fmla="*/ 548987 w 3200935"/>
              <a:gd name="connsiteY124" fmla="*/ 516527 h 2848897"/>
              <a:gd name="connsiteX125" fmla="*/ 575704 w 3200935"/>
              <a:gd name="connsiteY125" fmla="*/ 499829 h 2848897"/>
              <a:gd name="connsiteX126" fmla="*/ 605759 w 3200935"/>
              <a:gd name="connsiteY126" fmla="*/ 486470 h 2848897"/>
              <a:gd name="connsiteX127" fmla="*/ 638042 w 3200935"/>
              <a:gd name="connsiteY127" fmla="*/ 475338 h 2848897"/>
              <a:gd name="connsiteX128" fmla="*/ 670325 w 3200935"/>
              <a:gd name="connsiteY128" fmla="*/ 465320 h 2848897"/>
              <a:gd name="connsiteX129" fmla="*/ 704834 w 3200935"/>
              <a:gd name="connsiteY129" fmla="*/ 456413 h 2848897"/>
              <a:gd name="connsiteX130" fmla="*/ 738229 w 3200935"/>
              <a:gd name="connsiteY130" fmla="*/ 447507 h 2848897"/>
              <a:gd name="connsiteX131" fmla="*/ 771626 w 3200935"/>
              <a:gd name="connsiteY131" fmla="*/ 437489 h 2848897"/>
              <a:gd name="connsiteX132" fmla="*/ 803907 w 3200935"/>
              <a:gd name="connsiteY132" fmla="*/ 426357 h 2848897"/>
              <a:gd name="connsiteX133" fmla="*/ 833964 w 3200935"/>
              <a:gd name="connsiteY133" fmla="*/ 412999 h 2848897"/>
              <a:gd name="connsiteX134" fmla="*/ 861794 w 3200935"/>
              <a:gd name="connsiteY134" fmla="*/ 397415 h 2848897"/>
              <a:gd name="connsiteX135" fmla="*/ 886284 w 3200935"/>
              <a:gd name="connsiteY135" fmla="*/ 377377 h 2848897"/>
              <a:gd name="connsiteX136" fmla="*/ 911888 w 3200935"/>
              <a:gd name="connsiteY136" fmla="*/ 355112 h 2848897"/>
              <a:gd name="connsiteX137" fmla="*/ 934152 w 3200935"/>
              <a:gd name="connsiteY137" fmla="*/ 329509 h 2848897"/>
              <a:gd name="connsiteX138" fmla="*/ 955302 w 3200935"/>
              <a:gd name="connsiteY138" fmla="*/ 302791 h 2848897"/>
              <a:gd name="connsiteX139" fmla="*/ 976452 w 3200935"/>
              <a:gd name="connsiteY139" fmla="*/ 274961 h 2848897"/>
              <a:gd name="connsiteX140" fmla="*/ 997604 w 3200935"/>
              <a:gd name="connsiteY140" fmla="*/ 247131 h 2848897"/>
              <a:gd name="connsiteX141" fmla="*/ 1018754 w 3200935"/>
              <a:gd name="connsiteY141" fmla="*/ 220414 h 2848897"/>
              <a:gd name="connsiteX142" fmla="*/ 1042131 w 3200935"/>
              <a:gd name="connsiteY142" fmla="*/ 194811 h 2848897"/>
              <a:gd name="connsiteX143" fmla="*/ 1065507 w 3200935"/>
              <a:gd name="connsiteY143" fmla="*/ 172547 h 2848897"/>
              <a:gd name="connsiteX144" fmla="*/ 1092225 w 3200935"/>
              <a:gd name="connsiteY144" fmla="*/ 153622 h 2848897"/>
              <a:gd name="connsiteX145" fmla="*/ 1120055 w 3200935"/>
              <a:gd name="connsiteY145" fmla="*/ 139150 h 2848897"/>
              <a:gd name="connsiteX146" fmla="*/ 1153451 w 3200935"/>
              <a:gd name="connsiteY146" fmla="*/ 129132 h 2848897"/>
              <a:gd name="connsiteX147" fmla="*/ 1187961 w 3200935"/>
              <a:gd name="connsiteY147" fmla="*/ 124678 h 2848897"/>
              <a:gd name="connsiteX148" fmla="*/ 1223581 w 3200935"/>
              <a:gd name="connsiteY148" fmla="*/ 123565 h 2848897"/>
              <a:gd name="connsiteX149" fmla="*/ 1261429 w 3200935"/>
              <a:gd name="connsiteY149" fmla="*/ 126906 h 2848897"/>
              <a:gd name="connsiteX150" fmla="*/ 1299279 w 3200935"/>
              <a:gd name="connsiteY150" fmla="*/ 131359 h 2848897"/>
              <a:gd name="connsiteX151" fmla="*/ 1337128 w 3200935"/>
              <a:gd name="connsiteY151" fmla="*/ 136924 h 2848897"/>
              <a:gd name="connsiteX152" fmla="*/ 1374976 w 3200935"/>
              <a:gd name="connsiteY152" fmla="*/ 141378 h 2848897"/>
              <a:gd name="connsiteX153" fmla="*/ 1412824 w 3200935"/>
              <a:gd name="connsiteY153" fmla="*/ 143604 h 2848897"/>
              <a:gd name="connsiteX154" fmla="*/ 1449561 w 3200935"/>
              <a:gd name="connsiteY154" fmla="*/ 143604 h 2848897"/>
              <a:gd name="connsiteX155" fmla="*/ 1484069 w 3200935"/>
              <a:gd name="connsiteY155" fmla="*/ 139150 h 2848897"/>
              <a:gd name="connsiteX156" fmla="*/ 1518579 w 3200935"/>
              <a:gd name="connsiteY156" fmla="*/ 130245 h 2848897"/>
              <a:gd name="connsiteX157" fmla="*/ 1551974 w 3200935"/>
              <a:gd name="connsiteY157" fmla="*/ 116887 h 2848897"/>
              <a:gd name="connsiteX158" fmla="*/ 1585369 w 3200935"/>
              <a:gd name="connsiteY158" fmla="*/ 99075 h 2848897"/>
              <a:gd name="connsiteX159" fmla="*/ 1618765 w 3200935"/>
              <a:gd name="connsiteY159" fmla="*/ 81264 h 2848897"/>
              <a:gd name="connsiteX160" fmla="*/ 1652161 w 3200935"/>
              <a:gd name="connsiteY160" fmla="*/ 61227 h 2848897"/>
              <a:gd name="connsiteX161" fmla="*/ 1684444 w 3200935"/>
              <a:gd name="connsiteY161" fmla="*/ 42302 h 2848897"/>
              <a:gd name="connsiteX162" fmla="*/ 1718953 w 3200935"/>
              <a:gd name="connsiteY162" fmla="*/ 25604 h 2848897"/>
              <a:gd name="connsiteX163" fmla="*/ 1752349 w 3200935"/>
              <a:gd name="connsiteY163" fmla="*/ 12245 h 2848897"/>
              <a:gd name="connsiteX164" fmla="*/ 1786858 w 3200935"/>
              <a:gd name="connsiteY164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200935" h="2848897">
                <a:moveTo>
                  <a:pt x="1822480" y="0"/>
                </a:moveTo>
                <a:lnTo>
                  <a:pt x="1858100" y="3339"/>
                </a:lnTo>
                <a:lnTo>
                  <a:pt x="1892611" y="12245"/>
                </a:lnTo>
                <a:lnTo>
                  <a:pt x="1926007" y="25604"/>
                </a:lnTo>
                <a:lnTo>
                  <a:pt x="1960514" y="42302"/>
                </a:lnTo>
                <a:lnTo>
                  <a:pt x="1992798" y="61227"/>
                </a:lnTo>
                <a:lnTo>
                  <a:pt x="2026194" y="81264"/>
                </a:lnTo>
                <a:lnTo>
                  <a:pt x="2059589" y="99075"/>
                </a:lnTo>
                <a:lnTo>
                  <a:pt x="2092985" y="116887"/>
                </a:lnTo>
                <a:lnTo>
                  <a:pt x="2125268" y="130245"/>
                </a:lnTo>
                <a:lnTo>
                  <a:pt x="2160890" y="139150"/>
                </a:lnTo>
                <a:lnTo>
                  <a:pt x="2195399" y="143604"/>
                </a:lnTo>
                <a:lnTo>
                  <a:pt x="2232134" y="143604"/>
                </a:lnTo>
                <a:lnTo>
                  <a:pt x="2269983" y="141378"/>
                </a:lnTo>
                <a:lnTo>
                  <a:pt x="2307831" y="136924"/>
                </a:lnTo>
                <a:lnTo>
                  <a:pt x="2345681" y="131359"/>
                </a:lnTo>
                <a:lnTo>
                  <a:pt x="2383529" y="126906"/>
                </a:lnTo>
                <a:lnTo>
                  <a:pt x="2421378" y="123565"/>
                </a:lnTo>
                <a:lnTo>
                  <a:pt x="2456999" y="124678"/>
                </a:lnTo>
                <a:lnTo>
                  <a:pt x="2491507" y="129132"/>
                </a:lnTo>
                <a:lnTo>
                  <a:pt x="2524903" y="139150"/>
                </a:lnTo>
                <a:lnTo>
                  <a:pt x="2552734" y="153622"/>
                </a:lnTo>
                <a:lnTo>
                  <a:pt x="2579449" y="172547"/>
                </a:lnTo>
                <a:lnTo>
                  <a:pt x="2602827" y="194811"/>
                </a:lnTo>
                <a:lnTo>
                  <a:pt x="2626204" y="220414"/>
                </a:lnTo>
                <a:lnTo>
                  <a:pt x="2647355" y="247131"/>
                </a:lnTo>
                <a:lnTo>
                  <a:pt x="2668506" y="274961"/>
                </a:lnTo>
                <a:lnTo>
                  <a:pt x="2689656" y="302791"/>
                </a:lnTo>
                <a:lnTo>
                  <a:pt x="2710806" y="329509"/>
                </a:lnTo>
                <a:lnTo>
                  <a:pt x="2733071" y="355112"/>
                </a:lnTo>
                <a:lnTo>
                  <a:pt x="2758675" y="377377"/>
                </a:lnTo>
                <a:lnTo>
                  <a:pt x="2783165" y="397415"/>
                </a:lnTo>
                <a:lnTo>
                  <a:pt x="2810995" y="412999"/>
                </a:lnTo>
                <a:lnTo>
                  <a:pt x="2841051" y="426357"/>
                </a:lnTo>
                <a:lnTo>
                  <a:pt x="2873333" y="437489"/>
                </a:lnTo>
                <a:lnTo>
                  <a:pt x="2906728" y="447507"/>
                </a:lnTo>
                <a:lnTo>
                  <a:pt x="2940124" y="456413"/>
                </a:lnTo>
                <a:lnTo>
                  <a:pt x="2974633" y="465320"/>
                </a:lnTo>
                <a:lnTo>
                  <a:pt x="3006916" y="475338"/>
                </a:lnTo>
                <a:lnTo>
                  <a:pt x="3039197" y="486470"/>
                </a:lnTo>
                <a:lnTo>
                  <a:pt x="3069254" y="499829"/>
                </a:lnTo>
                <a:lnTo>
                  <a:pt x="3095972" y="516527"/>
                </a:lnTo>
                <a:lnTo>
                  <a:pt x="3120463" y="536565"/>
                </a:lnTo>
                <a:lnTo>
                  <a:pt x="3140498" y="561055"/>
                </a:lnTo>
                <a:lnTo>
                  <a:pt x="3157197" y="587772"/>
                </a:lnTo>
                <a:lnTo>
                  <a:pt x="3170555" y="617827"/>
                </a:lnTo>
                <a:lnTo>
                  <a:pt x="3181687" y="650112"/>
                </a:lnTo>
                <a:lnTo>
                  <a:pt x="3191705" y="682393"/>
                </a:lnTo>
                <a:lnTo>
                  <a:pt x="3200612" y="716904"/>
                </a:lnTo>
                <a:lnTo>
                  <a:pt x="3200935" y="718115"/>
                </a:lnTo>
                <a:lnTo>
                  <a:pt x="3200935" y="2848897"/>
                </a:lnTo>
                <a:lnTo>
                  <a:pt x="413394" y="2848897"/>
                </a:lnTo>
                <a:lnTo>
                  <a:pt x="400932" y="2820857"/>
                </a:lnTo>
                <a:lnTo>
                  <a:pt x="385348" y="2793028"/>
                </a:lnTo>
                <a:lnTo>
                  <a:pt x="365311" y="2768537"/>
                </a:lnTo>
                <a:lnTo>
                  <a:pt x="343046" y="2742933"/>
                </a:lnTo>
                <a:lnTo>
                  <a:pt x="317443" y="2720669"/>
                </a:lnTo>
                <a:lnTo>
                  <a:pt x="289612" y="2699519"/>
                </a:lnTo>
                <a:lnTo>
                  <a:pt x="261783" y="2678368"/>
                </a:lnTo>
                <a:lnTo>
                  <a:pt x="233954" y="2657218"/>
                </a:lnTo>
                <a:lnTo>
                  <a:pt x="207237" y="2636065"/>
                </a:lnTo>
                <a:lnTo>
                  <a:pt x="181633" y="2612689"/>
                </a:lnTo>
                <a:lnTo>
                  <a:pt x="159370" y="2589312"/>
                </a:lnTo>
                <a:lnTo>
                  <a:pt x="140446" y="2562594"/>
                </a:lnTo>
                <a:lnTo>
                  <a:pt x="125974" y="2534764"/>
                </a:lnTo>
                <a:lnTo>
                  <a:pt x="115956" y="2501370"/>
                </a:lnTo>
                <a:lnTo>
                  <a:pt x="111502" y="2466860"/>
                </a:lnTo>
                <a:lnTo>
                  <a:pt x="110388" y="2431236"/>
                </a:lnTo>
                <a:lnTo>
                  <a:pt x="113728" y="2393388"/>
                </a:lnTo>
                <a:lnTo>
                  <a:pt x="118182" y="2355539"/>
                </a:lnTo>
                <a:lnTo>
                  <a:pt x="123747" y="2317690"/>
                </a:lnTo>
                <a:lnTo>
                  <a:pt x="128200" y="2279842"/>
                </a:lnTo>
                <a:lnTo>
                  <a:pt x="130428" y="2241992"/>
                </a:lnTo>
                <a:lnTo>
                  <a:pt x="130428" y="2205256"/>
                </a:lnTo>
                <a:lnTo>
                  <a:pt x="125974" y="2170747"/>
                </a:lnTo>
                <a:lnTo>
                  <a:pt x="117069" y="2136238"/>
                </a:lnTo>
                <a:lnTo>
                  <a:pt x="103710" y="2103954"/>
                </a:lnTo>
                <a:lnTo>
                  <a:pt x="87012" y="2070559"/>
                </a:lnTo>
                <a:lnTo>
                  <a:pt x="68088" y="2037163"/>
                </a:lnTo>
                <a:lnTo>
                  <a:pt x="48051" y="2003766"/>
                </a:lnTo>
                <a:lnTo>
                  <a:pt x="29127" y="1971483"/>
                </a:lnTo>
                <a:lnTo>
                  <a:pt x="12427" y="1936974"/>
                </a:lnTo>
                <a:lnTo>
                  <a:pt x="0" y="1905903"/>
                </a:lnTo>
                <a:lnTo>
                  <a:pt x="0" y="1760990"/>
                </a:lnTo>
                <a:lnTo>
                  <a:pt x="12427" y="1729918"/>
                </a:lnTo>
                <a:lnTo>
                  <a:pt x="29127" y="1695410"/>
                </a:lnTo>
                <a:lnTo>
                  <a:pt x="48051" y="1663126"/>
                </a:lnTo>
                <a:lnTo>
                  <a:pt x="68088" y="1629730"/>
                </a:lnTo>
                <a:lnTo>
                  <a:pt x="87012" y="1596334"/>
                </a:lnTo>
                <a:lnTo>
                  <a:pt x="103710" y="1562938"/>
                </a:lnTo>
                <a:lnTo>
                  <a:pt x="117069" y="1530654"/>
                </a:lnTo>
                <a:lnTo>
                  <a:pt x="125974" y="1496145"/>
                </a:lnTo>
                <a:lnTo>
                  <a:pt x="130428" y="1461636"/>
                </a:lnTo>
                <a:lnTo>
                  <a:pt x="130428" y="1424901"/>
                </a:lnTo>
                <a:lnTo>
                  <a:pt x="128200" y="1387052"/>
                </a:lnTo>
                <a:lnTo>
                  <a:pt x="123747" y="1349203"/>
                </a:lnTo>
                <a:lnTo>
                  <a:pt x="118182" y="1311353"/>
                </a:lnTo>
                <a:lnTo>
                  <a:pt x="113728" y="1273505"/>
                </a:lnTo>
                <a:lnTo>
                  <a:pt x="110388" y="1235657"/>
                </a:lnTo>
                <a:lnTo>
                  <a:pt x="111502" y="1200034"/>
                </a:lnTo>
                <a:lnTo>
                  <a:pt x="115956" y="1165525"/>
                </a:lnTo>
                <a:lnTo>
                  <a:pt x="125974" y="1132128"/>
                </a:lnTo>
                <a:lnTo>
                  <a:pt x="140446" y="1104298"/>
                </a:lnTo>
                <a:lnTo>
                  <a:pt x="159370" y="1077582"/>
                </a:lnTo>
                <a:lnTo>
                  <a:pt x="181633" y="1054204"/>
                </a:lnTo>
                <a:lnTo>
                  <a:pt x="207237" y="1030827"/>
                </a:lnTo>
                <a:lnTo>
                  <a:pt x="233954" y="1009676"/>
                </a:lnTo>
                <a:lnTo>
                  <a:pt x="261783" y="988524"/>
                </a:lnTo>
                <a:lnTo>
                  <a:pt x="289612" y="967374"/>
                </a:lnTo>
                <a:lnTo>
                  <a:pt x="317443" y="946223"/>
                </a:lnTo>
                <a:lnTo>
                  <a:pt x="343046" y="923960"/>
                </a:lnTo>
                <a:lnTo>
                  <a:pt x="365311" y="898356"/>
                </a:lnTo>
                <a:lnTo>
                  <a:pt x="385348" y="873865"/>
                </a:lnTo>
                <a:lnTo>
                  <a:pt x="400932" y="846035"/>
                </a:lnTo>
                <a:lnTo>
                  <a:pt x="414290" y="815980"/>
                </a:lnTo>
                <a:lnTo>
                  <a:pt x="425422" y="783695"/>
                </a:lnTo>
                <a:lnTo>
                  <a:pt x="435442" y="750298"/>
                </a:lnTo>
                <a:lnTo>
                  <a:pt x="444347" y="716904"/>
                </a:lnTo>
                <a:lnTo>
                  <a:pt x="453253" y="682393"/>
                </a:lnTo>
                <a:lnTo>
                  <a:pt x="463271" y="650112"/>
                </a:lnTo>
                <a:lnTo>
                  <a:pt x="474403" y="617827"/>
                </a:lnTo>
                <a:lnTo>
                  <a:pt x="487762" y="587772"/>
                </a:lnTo>
                <a:lnTo>
                  <a:pt x="504460" y="561055"/>
                </a:lnTo>
                <a:lnTo>
                  <a:pt x="524495" y="536565"/>
                </a:lnTo>
                <a:lnTo>
                  <a:pt x="548987" y="516527"/>
                </a:lnTo>
                <a:lnTo>
                  <a:pt x="575704" y="499829"/>
                </a:lnTo>
                <a:lnTo>
                  <a:pt x="605759" y="486470"/>
                </a:lnTo>
                <a:lnTo>
                  <a:pt x="638042" y="475338"/>
                </a:lnTo>
                <a:lnTo>
                  <a:pt x="670325" y="465320"/>
                </a:lnTo>
                <a:lnTo>
                  <a:pt x="704834" y="456413"/>
                </a:lnTo>
                <a:lnTo>
                  <a:pt x="738229" y="447507"/>
                </a:lnTo>
                <a:lnTo>
                  <a:pt x="771626" y="437489"/>
                </a:lnTo>
                <a:lnTo>
                  <a:pt x="803907" y="426357"/>
                </a:lnTo>
                <a:lnTo>
                  <a:pt x="833964" y="412999"/>
                </a:lnTo>
                <a:lnTo>
                  <a:pt x="861794" y="397415"/>
                </a:lnTo>
                <a:lnTo>
                  <a:pt x="886284" y="377377"/>
                </a:lnTo>
                <a:lnTo>
                  <a:pt x="911888" y="355112"/>
                </a:lnTo>
                <a:lnTo>
                  <a:pt x="934152" y="329509"/>
                </a:lnTo>
                <a:lnTo>
                  <a:pt x="955302" y="302791"/>
                </a:lnTo>
                <a:lnTo>
                  <a:pt x="976452" y="274961"/>
                </a:lnTo>
                <a:lnTo>
                  <a:pt x="997604" y="247131"/>
                </a:lnTo>
                <a:lnTo>
                  <a:pt x="1018754" y="220414"/>
                </a:lnTo>
                <a:lnTo>
                  <a:pt x="1042131" y="194811"/>
                </a:lnTo>
                <a:lnTo>
                  <a:pt x="1065507" y="172547"/>
                </a:lnTo>
                <a:lnTo>
                  <a:pt x="1092225" y="153622"/>
                </a:lnTo>
                <a:lnTo>
                  <a:pt x="1120055" y="139150"/>
                </a:lnTo>
                <a:lnTo>
                  <a:pt x="1153451" y="129132"/>
                </a:lnTo>
                <a:lnTo>
                  <a:pt x="1187961" y="124678"/>
                </a:lnTo>
                <a:lnTo>
                  <a:pt x="1223581" y="123565"/>
                </a:lnTo>
                <a:lnTo>
                  <a:pt x="1261429" y="126906"/>
                </a:lnTo>
                <a:lnTo>
                  <a:pt x="1299279" y="131359"/>
                </a:lnTo>
                <a:lnTo>
                  <a:pt x="1337128" y="136924"/>
                </a:lnTo>
                <a:lnTo>
                  <a:pt x="1374976" y="141378"/>
                </a:lnTo>
                <a:lnTo>
                  <a:pt x="1412824" y="143604"/>
                </a:lnTo>
                <a:lnTo>
                  <a:pt x="1449561" y="143604"/>
                </a:lnTo>
                <a:lnTo>
                  <a:pt x="1484069" y="139150"/>
                </a:lnTo>
                <a:lnTo>
                  <a:pt x="1518579" y="130245"/>
                </a:lnTo>
                <a:lnTo>
                  <a:pt x="1551974" y="116887"/>
                </a:lnTo>
                <a:lnTo>
                  <a:pt x="1585369" y="99075"/>
                </a:lnTo>
                <a:lnTo>
                  <a:pt x="1618765" y="81264"/>
                </a:lnTo>
                <a:lnTo>
                  <a:pt x="1652161" y="61227"/>
                </a:lnTo>
                <a:lnTo>
                  <a:pt x="1684444" y="42302"/>
                </a:lnTo>
                <a:lnTo>
                  <a:pt x="1718953" y="25604"/>
                </a:lnTo>
                <a:lnTo>
                  <a:pt x="1752349" y="12245"/>
                </a:lnTo>
                <a:lnTo>
                  <a:pt x="1786858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CF821897-9BF4-8C70-E0AD-8549984DA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596" y="4733925"/>
            <a:ext cx="2482659" cy="18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0860-30A8-D5B4-B1B2-28E02718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integrate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B054-EDD6-E47C-3B61-38A63937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What is the empirical justification?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29D96-0FFC-9839-EFAC-BFDA836E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4" r="14101" b="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64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1B9DE3-4F13-2F46-C71C-77344FD6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  <a:cs typeface="Calibri Light"/>
              </a:rPr>
              <a:t>Promoting Joy in the Classroom</a:t>
            </a:r>
            <a:endParaRPr lang="en-US" sz="3300" dirty="0">
              <a:solidFill>
                <a:srgbClr val="FFFFFF"/>
              </a:solidFill>
            </a:endParaRPr>
          </a:p>
        </p:txBody>
      </p:sp>
      <p:pic>
        <p:nvPicPr>
          <p:cNvPr id="6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4CE5594-3714-2C02-D70D-4E8ADC19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68" y="179640"/>
            <a:ext cx="7072287" cy="6413565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7845017-2F35-7A54-D299-7D68205B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60000">
            <a:off x="730526" y="5489021"/>
            <a:ext cx="2743200" cy="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775CB-7EE7-07F4-1C98-3C3A46BA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541219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cs typeface="Calibri Light"/>
              </a:rPr>
              <a:t>Computational Literacy is Significant (and significantly neglected)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C1804E36-82B0-59AD-4533-FF370EF2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938900"/>
            <a:ext cx="5455917" cy="2973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4D7F34-ECD7-E711-5183-47102ABF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21" y="3010006"/>
            <a:ext cx="5911460" cy="2822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A1AAA-E704-0CCE-C139-432E65444246}"/>
              </a:ext>
            </a:extLst>
          </p:cNvPr>
          <p:cNvSpPr txBox="1"/>
          <p:nvPr/>
        </p:nvSpPr>
        <p:spPr>
          <a:xfrm rot="-540000">
            <a:off x="9294743" y="2941982"/>
            <a:ext cx="23688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So, there are a lot of students that don't get access or "exposure"!</a:t>
            </a:r>
          </a:p>
        </p:txBody>
      </p:sp>
    </p:spTree>
    <p:extLst>
      <p:ext uri="{BB962C8B-B14F-4D97-AF65-F5344CB8AC3E}">
        <p14:creationId xmlns:p14="http://schemas.microsoft.com/office/powerpoint/2010/main" val="32736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3C7ED-F38F-1285-0CB4-36A94BE6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Opportunity is key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48E6-AF34-5392-2FB8-7D3D35F48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Students who program in high school are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6 times more likely</a:t>
            </a:r>
            <a:r>
              <a:rPr lang="en-US" dirty="0">
                <a:ea typeface="+mn-lt"/>
                <a:cs typeface="+mn-lt"/>
              </a:rPr>
              <a:t> to major in computer science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than those who do not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Black/African American</a:t>
            </a:r>
            <a:r>
              <a:rPr lang="en-US" dirty="0">
                <a:ea typeface="+mn-lt"/>
                <a:cs typeface="+mn-lt"/>
              </a:rPr>
              <a:t> and 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Hispanic/Latino/Latina</a:t>
            </a:r>
            <a:r>
              <a:rPr lang="en-US" dirty="0">
                <a:ea typeface="+mn-lt"/>
                <a:cs typeface="+mn-lt"/>
              </a:rPr>
              <a:t> students are 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7 or 8 times more</a:t>
            </a:r>
            <a:r>
              <a:rPr lang="en-US" dirty="0">
                <a:ea typeface="+mn-lt"/>
                <a:cs typeface="+mn-lt"/>
              </a:rPr>
              <a:t> likely to major in computer science when they program in high school.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Women</a:t>
            </a:r>
            <a:r>
              <a:rPr lang="en-US" dirty="0">
                <a:ea typeface="+mn-lt"/>
                <a:cs typeface="+mn-lt"/>
              </a:rPr>
              <a:t> who try programming in high school are 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ten times more</a:t>
            </a:r>
            <a:r>
              <a:rPr lang="en-US" dirty="0">
                <a:ea typeface="+mn-lt"/>
                <a:cs typeface="+mn-lt"/>
              </a:rPr>
              <a:t> likely to major in CS in college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Source: </a:t>
            </a:r>
            <a:r>
              <a:rPr lang="en-US" dirty="0">
                <a:ea typeface="+mn-lt"/>
                <a:cs typeface="+mn-lt"/>
                <a:hlinkClick r:id="rId2"/>
              </a:rPr>
              <a:t>Students in College: An Analysis of Five-Year Academic Careers - College Board (2007)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97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F0AC5A-4883-002A-7088-2576795C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cs typeface="Calibri Light"/>
              </a:rPr>
              <a:t>Why integrate computer science in math?</a:t>
            </a:r>
            <a:br>
              <a:rPr lang="en-US" sz="3600" dirty="0">
                <a:solidFill>
                  <a:schemeClr val="tx2"/>
                </a:solidFill>
                <a:cs typeface="Calibri Light"/>
              </a:rPr>
            </a:br>
            <a:r>
              <a:rPr lang="en-US" sz="3600" b="1" dirty="0">
                <a:solidFill>
                  <a:schemeClr val="tx2"/>
                </a:solidFill>
                <a:cs typeface="Calibri Light"/>
              </a:rPr>
              <a:t>Cognitive outcomes</a:t>
            </a:r>
            <a:endParaRPr lang="en-US" sz="3600" dirty="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1D6E-0BF5-F634-A8D0-68217EA2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>
                <a:solidFill>
                  <a:schemeClr val="tx2"/>
                </a:solidFill>
                <a:cs typeface="Calibri"/>
              </a:rPr>
              <a:t>Training in computational thinking has been shown to be 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cs typeface="Calibri"/>
              </a:rPr>
              <a:t>transferable to problem-solving across domains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(Salehi et al., 2020).</a:t>
            </a: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Studies have shown that students who take programming classes 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perform better on logical reasoning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and problem-solving skills (e.g., Tu &amp; Johnson, 1990; Werner et al., 2012).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Asking students to solve problems using an 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unfamiliar formal system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such as a new programming language can help </a:t>
            </a:r>
            <a:r>
              <a:rPr lang="en-US" sz="2400" dirty="0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transmit problem-solving skills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(Saeli et al., 2011).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tx2"/>
                </a:solidFill>
                <a:cs typeface="Calibri"/>
              </a:rPr>
              <a:t>Have any of you had positive experiences that echo these statements?</a:t>
            </a:r>
          </a:p>
          <a:p>
            <a:endParaRPr lang="en-US" sz="18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85FA6-3B17-D311-3B77-DD0B621EE6DF}"/>
              </a:ext>
            </a:extLst>
          </p:cNvPr>
          <p:cNvSpPr txBox="1"/>
          <p:nvPr/>
        </p:nvSpPr>
        <p:spPr>
          <a:xfrm rot="-660000">
            <a:off x="3630977" y="5189911"/>
            <a:ext cx="22379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Flexible problem-solving! Adaptability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3830D0-2E74-F6A0-0D0F-A0469BA4CE98}"/>
              </a:ext>
            </a:extLst>
          </p:cNvPr>
          <p:cNvCxnSpPr/>
          <p:nvPr/>
        </p:nvCxnSpPr>
        <p:spPr>
          <a:xfrm flipV="1">
            <a:off x="5558045" y="4468053"/>
            <a:ext cx="773595" cy="68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F18E02-9FC0-49C2-BE57-195BEE39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FC547-26C5-EFD6-D1AF-E4246D08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9351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Challenge to start...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240E-B097-EA44-5214-50D1BED0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882" y="3403314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Let’s Race!</a:t>
            </a:r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EA4AF130-2641-A565-48E2-E7E051814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12" r="20280" b="2"/>
          <a:stretch/>
        </p:blipFill>
        <p:spPr>
          <a:xfrm>
            <a:off x="20" y="760563"/>
            <a:ext cx="5298663" cy="609708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9608D4-CD9C-4B8B-88DC-8055C0325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11966"/>
            <a:ext cx="5736223" cy="6346033"/>
            <a:chOff x="4529137" y="1695450"/>
            <a:chExt cx="3134106" cy="346728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B5C029-26B7-46E5-A729-AB2CB6EB6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811422"/>
              <a:ext cx="2961539" cy="3351127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AB4E0-C436-423A-9AF4-705F9D92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634" cy="3377565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37BBAD-3D46-42DA-AB99-AB6C9739D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700" cy="337775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86000F-91FB-495F-B2DF-F27198A43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695450"/>
              <a:ext cx="3134106" cy="3467100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74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561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What is your experience with programming?</vt:lpstr>
      <vt:lpstr>Creating and Innovating in the Algebra Classroom through Computer Programming</vt:lpstr>
      <vt:lpstr>Creating and Innovating in the Algebra Classroom through Computer Programming (conceptual framework)</vt:lpstr>
      <vt:lpstr>Why integrate Computer Science</vt:lpstr>
      <vt:lpstr>Promoting Joy in the Classroom</vt:lpstr>
      <vt:lpstr>Computational Literacy is Significant (and significantly neglected)</vt:lpstr>
      <vt:lpstr>Opportunity is key</vt:lpstr>
      <vt:lpstr>Why integrate computer science in math? Cognitive outcomes</vt:lpstr>
      <vt:lpstr>Challenge to start...</vt:lpstr>
      <vt:lpstr>Challenge – Algebra Skills Race!</vt:lpstr>
      <vt:lpstr>Challenge – Algebra Skills Race</vt:lpstr>
      <vt:lpstr>My Web-based Algebra App</vt:lpstr>
      <vt:lpstr>Find the equation of the line that passes through two points</vt:lpstr>
      <vt:lpstr>JavaScript for finding the equation of a line</vt:lpstr>
      <vt:lpstr>What are the "sections" or steps?</vt:lpstr>
      <vt:lpstr>Your task  - Coding your page</vt:lpstr>
      <vt:lpstr>if … else</vt:lpstr>
      <vt:lpstr>Another Function!</vt:lpstr>
      <vt:lpstr>Design Time!</vt:lpstr>
      <vt:lpstr>Discussion</vt:lpstr>
      <vt:lpstr>References</vt:lpstr>
      <vt:lpstr>Email me with ideas or questions anytime!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Robert Richardson</cp:lastModifiedBy>
  <cp:revision>345</cp:revision>
  <dcterms:created xsi:type="dcterms:W3CDTF">2022-11-11T15:42:32Z</dcterms:created>
  <dcterms:modified xsi:type="dcterms:W3CDTF">2022-11-30T20:25:54Z</dcterms:modified>
</cp:coreProperties>
</file>